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374" r:id="rId6"/>
    <p:sldId id="276" r:id="rId7"/>
    <p:sldId id="375" r:id="rId8"/>
    <p:sldId id="376" r:id="rId9"/>
    <p:sldId id="285" r:id="rId10"/>
    <p:sldId id="340" r:id="rId11"/>
    <p:sldId id="377" r:id="rId12"/>
    <p:sldId id="286" r:id="rId13"/>
    <p:sldId id="378" r:id="rId14"/>
    <p:sldId id="379" r:id="rId15"/>
    <p:sldId id="380" r:id="rId16"/>
    <p:sldId id="381" r:id="rId17"/>
    <p:sldId id="382" r:id="rId18"/>
    <p:sldId id="383" r:id="rId19"/>
    <p:sldId id="36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4EE35D-1246-43CA-9DAB-EEDC838AA502}">
  <a:tblStyle styleId="{CA4EE35D-1246-43CA-9DAB-EEDC838AA5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5493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373398" y="1310850"/>
            <a:ext cx="6196495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/>
              <a:t>ГАРМОНІЗАЦІЯ СТАНДАРТІВ ЯК НОРМАТИВНО-РЕГУЛЯТИВНА ОСНОВА ВПРОВАДЖЕННЯ ЄВРОПЕЙСЬКИХ МОДЕЛЕЙ БІЗНЕСУ В </a:t>
            </a:r>
            <a:r>
              <a:rPr lang="uk-UA" sz="2000" dirty="0" smtClean="0"/>
              <a:t>УКРАЇНІ, СИСТЕМНИЙ ПІДХІД ДО ГАРМОНІЗАЦІЇ СТАНДАРТІВ – ГАРАНТІЯ УСПІХУ ЄВРОПЕЙСЬКИХ БІЗНЕС-МОДЕЛЕЙ В УКРАЇНІ</a:t>
            </a:r>
            <a:endParaRPr sz="2000" dirty="0"/>
          </a:p>
        </p:txBody>
      </p:sp>
      <p:pic>
        <p:nvPicPr>
          <p:cNvPr id="2050" name="Рисунок 1" descr="6c5295689ae6ca7c6a4ffd50bf5d54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" y="76200"/>
            <a:ext cx="26558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 descr="Без наз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3" y="20810"/>
            <a:ext cx="16256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" descr="kpi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60" y="24008"/>
            <a:ext cx="1092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5573" y="-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5573" y="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23978" y="4384110"/>
            <a:ext cx="33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Тренери: Шульгіна Л. М.</a:t>
            </a:r>
            <a:r>
              <a:rPr lang="ru-RU" dirty="0" smtClean="0"/>
              <a:t>, </a:t>
            </a:r>
            <a:r>
              <a:rPr lang="ru-RU" dirty="0" err="1" smtClean="0"/>
              <a:t>Жалдак</a:t>
            </a:r>
            <a:r>
              <a:rPr lang="ru-RU" dirty="0" smtClean="0"/>
              <a:t> Г.П. </a:t>
            </a:r>
            <a:endParaRPr lang="uk-UA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433419" y="1547614"/>
            <a:ext cx="5916891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3600" dirty="0" smtClean="0">
                <a:solidFill>
                  <a:schemeClr val="tx1"/>
                </a:solidFill>
              </a:rPr>
              <a:t> В ЄС </a:t>
            </a:r>
            <a:r>
              <a:rPr lang="ru-RU" sz="3600" dirty="0" err="1" smtClean="0">
                <a:solidFill>
                  <a:schemeClr val="tx1"/>
                </a:solidFill>
              </a:rPr>
              <a:t>діє</a:t>
            </a:r>
            <a:r>
              <a:rPr lang="ru-RU" sz="3600" dirty="0" smtClean="0">
                <a:solidFill>
                  <a:schemeClr val="tx1"/>
                </a:solidFill>
              </a:rPr>
              <a:t> 1460 </a:t>
            </a:r>
            <a:r>
              <a:rPr lang="ru-RU" sz="3600" dirty="0" err="1" smtClean="0">
                <a:solidFill>
                  <a:schemeClr val="tx1"/>
                </a:solidFill>
              </a:rPr>
              <a:t>стандартів</a:t>
            </a:r>
            <a:r>
              <a:rPr lang="ru-RU" sz="3600" dirty="0" smtClean="0">
                <a:solidFill>
                  <a:schemeClr val="tx1"/>
                </a:solidFill>
              </a:rPr>
              <a:t> на </a:t>
            </a:r>
            <a:r>
              <a:rPr lang="ru-RU" sz="3600" dirty="0" err="1" smtClean="0">
                <a:solidFill>
                  <a:schemeClr val="tx1"/>
                </a:solidFill>
              </a:rPr>
              <a:t>продукцію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легкої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2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ПРОДУКЦІЇ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Изображение 3" descr="Снимок экрана 2019-03-24 в 21.2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6" y="956310"/>
            <a:ext cx="7184853" cy="41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ДІЯЛЬНОСТІ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 algn="just">
              <a:lnSpc>
                <a:spcPct val="120000"/>
              </a:lnSpc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</a:p>
          <a:p>
            <a:pPr marL="63500" indent="0" algn="just">
              <a:lnSpc>
                <a:spcPct val="130000"/>
              </a:lnSpc>
              <a:buNone/>
            </a:pPr>
            <a:r>
              <a:rPr lang="uk-UA" sz="2800" b="1" dirty="0"/>
              <a:t> </a:t>
            </a:r>
            <a:r>
              <a:rPr lang="uk-UA" sz="3000" b="1" dirty="0" smtClean="0"/>
              <a:t>Якість діяльності залежить від якості технологій, що </a:t>
            </a:r>
            <a:r>
              <a:rPr lang="uk-UA" sz="3000" b="1" dirty="0"/>
              <a:t>використовуються при виробництві </a:t>
            </a:r>
            <a:r>
              <a:rPr lang="uk-UA" sz="3000" b="1" dirty="0" smtClean="0"/>
              <a:t>одягу. </a:t>
            </a:r>
            <a:endParaRPr lang="ru-RU" sz="3000"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43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ДІЯЛЬНОСТІ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8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 algn="just">
              <a:lnSpc>
                <a:spcPct val="120000"/>
              </a:lnSpc>
              <a:buAutoNum type="arabicPeriod"/>
            </a:pPr>
            <a:endParaRPr lang="uk-UA" dirty="0" smtClean="0"/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dirty="0" smtClean="0"/>
              <a:t>1. Використання  </a:t>
            </a:r>
            <a:r>
              <a:rPr lang="ru-RU" dirty="0" smtClean="0"/>
              <a:t>текстилю та </a:t>
            </a:r>
            <a:r>
              <a:rPr lang="ru-RU" dirty="0" err="1" smtClean="0"/>
              <a:t>шкіри</a:t>
            </a:r>
            <a:r>
              <a:rPr lang="ru-RU" dirty="0" smtClean="0"/>
              <a:t> без </a:t>
            </a:r>
            <a:r>
              <a:rPr lang="ru-RU" dirty="0" err="1" smtClean="0"/>
              <a:t>азобарвників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(</a:t>
            </a:r>
            <a:r>
              <a:rPr lang="ru-RU" b="1" dirty="0" smtClean="0"/>
              <a:t>С</a:t>
            </a:r>
            <a:r>
              <a:rPr lang="uk-UA" b="1" dirty="0" smtClean="0"/>
              <a:t>тандарт </a:t>
            </a:r>
            <a:r>
              <a:rPr lang="uk-UA" b="1" i="1" dirty="0"/>
              <a:t>EN 14362</a:t>
            </a:r>
            <a:r>
              <a:rPr lang="uk-UA" b="1" dirty="0"/>
              <a:t>-</a:t>
            </a:r>
            <a:r>
              <a:rPr lang="uk-UA" b="1" i="1" dirty="0"/>
              <a:t>1:2012 — </a:t>
            </a:r>
            <a:r>
              <a:rPr lang="uk-UA" b="1" i="1" dirty="0" smtClean="0"/>
              <a:t>Textiles</a:t>
            </a:r>
            <a:r>
              <a:rPr lang="uk-UA" i="1" dirty="0" smtClean="0"/>
              <a:t>).</a:t>
            </a:r>
            <a:endParaRPr lang="uk-UA" dirty="0"/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sz="2800" b="1" dirty="0"/>
              <a:t> </a:t>
            </a:r>
            <a:endParaRPr lang="ru-RU" sz="2800" b="1" dirty="0"/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dirty="0" smtClean="0"/>
              <a:t> </a:t>
            </a:r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120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ДІЯЛЬНОСТІ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 algn="just">
              <a:lnSpc>
                <a:spcPct val="120000"/>
              </a:lnSpc>
              <a:buAutoNum type="arabicPeriod"/>
            </a:pPr>
            <a:endParaRPr lang="uk-UA" dirty="0" smtClean="0"/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dirty="0" smtClean="0"/>
              <a:t>2. Не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 у </a:t>
            </a:r>
            <a:r>
              <a:rPr lang="ru-RU" dirty="0" err="1" smtClean="0"/>
              <a:t>фурнітурі</a:t>
            </a:r>
            <a:r>
              <a:rPr lang="ru-RU" dirty="0" smtClean="0"/>
              <a:t> й </a:t>
            </a:r>
            <a:r>
              <a:rPr lang="ru-RU" dirty="0" err="1" smtClean="0"/>
              <a:t>аксесуарах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b="1" dirty="0" smtClean="0"/>
              <a:t>Стандарт </a:t>
            </a:r>
            <a:r>
              <a:rPr lang="ru-RU" sz="2800" b="1" i="1" dirty="0" smtClean="0"/>
              <a:t>EN 1811:2011+А12015</a:t>
            </a:r>
            <a:r>
              <a:rPr lang="ru-RU" sz="2800" i="1" dirty="0" smtClean="0"/>
              <a:t>).</a:t>
            </a:r>
            <a:endParaRPr lang="ru-RU" sz="2800"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4962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ДІЯЛЬНОСТІ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 algn="just">
              <a:lnSpc>
                <a:spcPct val="120000"/>
              </a:lnSpc>
              <a:buAutoNum type="arabicPeriod"/>
            </a:pPr>
            <a:endParaRPr lang="uk-UA" dirty="0" smtClean="0"/>
          </a:p>
          <a:p>
            <a:pPr marL="63500" indent="0" algn="just">
              <a:lnSpc>
                <a:spcPct val="120000"/>
              </a:lnSpc>
              <a:buNone/>
            </a:pPr>
            <a:r>
              <a:rPr lang="uk-UA" dirty="0" smtClean="0"/>
              <a:t>3. Використання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сталих</a:t>
            </a:r>
            <a:r>
              <a:rPr lang="ru-RU" dirty="0" smtClean="0"/>
              <a:t> волокон</a:t>
            </a:r>
            <a:r>
              <a:rPr lang="ru-RU" b="1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іновативних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волокон і тканин.</a:t>
            </a:r>
            <a:endParaRPr lang="ru-RU" sz="2800"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5534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ФІРМИ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 algn="just">
              <a:lnSpc>
                <a:spcPct val="120000"/>
              </a:lnSpc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корпоративної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стосовно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соціального</a:t>
            </a:r>
            <a:r>
              <a:rPr lang="ru-RU" sz="2800" dirty="0" smtClean="0"/>
              <a:t> й </a:t>
            </a:r>
            <a:r>
              <a:rPr lang="ru-RU" sz="2800" dirty="0" err="1" smtClean="0"/>
              <a:t>екологічного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бізнесу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b="1" dirty="0" err="1" smtClean="0"/>
              <a:t>Ініціатива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торгівлі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Ініціатива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соціальної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відповідності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бізнесу</a:t>
            </a:r>
            <a:r>
              <a:rPr lang="ru-RU" sz="2800" b="1" dirty="0" smtClean="0"/>
              <a:t>,</a:t>
            </a:r>
            <a:r>
              <a:rPr lang="ru-RU" sz="2800" b="1" dirty="0"/>
              <a:t> </a:t>
            </a:r>
            <a:r>
              <a:rPr lang="ru-RU" sz="2800" b="1" dirty="0" err="1" smtClean="0"/>
              <a:t>Фундація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чесногоодягу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інші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стандарти</a:t>
            </a:r>
            <a:r>
              <a:rPr lang="ru-RU" sz="2800" dirty="0" smtClean="0"/>
              <a:t>).</a:t>
            </a:r>
          </a:p>
          <a:p>
            <a:pPr marL="63500" indent="0" algn="just">
              <a:lnSpc>
                <a:spcPct val="120000"/>
              </a:lnSpc>
              <a:buNone/>
            </a:pPr>
            <a:endParaRPr lang="ru-RU" sz="2800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781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517486"/>
            <a:ext cx="6813412" cy="831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dirty="0" smtClean="0"/>
              <a:t>Нормативні документи в УКРАЇНІ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   </a:t>
            </a:r>
            <a:r>
              <a:rPr lang="ru-RU" i="1" dirty="0" err="1" smtClean="0"/>
              <a:t>Якість</a:t>
            </a:r>
            <a:r>
              <a:rPr lang="ru-RU" i="1" dirty="0" smtClean="0"/>
              <a:t> </a:t>
            </a:r>
            <a:r>
              <a:rPr lang="ru-RU" i="1" dirty="0" err="1"/>
              <a:t>продукції</a:t>
            </a:r>
            <a:r>
              <a:rPr lang="ru-RU" i="1" dirty="0"/>
              <a:t/>
            </a:r>
            <a:br>
              <a:rPr lang="ru-RU" i="1" dirty="0"/>
            </a:b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0"/>
            <a:ext cx="7085700" cy="3574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 algn="just">
              <a:lnSpc>
                <a:spcPct val="120000"/>
              </a:lnSpc>
              <a:buNone/>
            </a:pPr>
            <a:r>
              <a:rPr lang="ru-RU" sz="2800" dirty="0" smtClean="0"/>
              <a:t>1. ДСТУ – </a:t>
            </a:r>
            <a:r>
              <a:rPr lang="ru-RU" sz="2800" dirty="0" err="1" smtClean="0"/>
              <a:t>державні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стандарти</a:t>
            </a:r>
            <a:endParaRPr lang="ru-RU" sz="2800" dirty="0" smtClean="0"/>
          </a:p>
          <a:p>
            <a:pPr marL="63500" indent="0" algn="just">
              <a:lnSpc>
                <a:spcPct val="120000"/>
              </a:lnSpc>
              <a:buNone/>
            </a:pPr>
            <a:r>
              <a:rPr lang="ru-RU" sz="2800" dirty="0" smtClean="0"/>
              <a:t>2. </a:t>
            </a:r>
            <a:r>
              <a:rPr lang="ru-RU" sz="2800" dirty="0" err="1" smtClean="0"/>
              <a:t>Галузеві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стандарти</a:t>
            </a:r>
            <a:r>
              <a:rPr lang="ru-RU" sz="2800" dirty="0" smtClean="0"/>
              <a:t> ГСТУ</a:t>
            </a:r>
          </a:p>
          <a:p>
            <a:pPr marL="63500" indent="0" algn="just">
              <a:lnSpc>
                <a:spcPct val="120000"/>
              </a:lnSpc>
              <a:buNone/>
            </a:pPr>
            <a:r>
              <a:rPr lang="ru-RU" sz="2800" dirty="0" smtClean="0"/>
              <a:t>3.Стандарти </a:t>
            </a:r>
            <a:r>
              <a:rPr lang="ru-RU" sz="2800" dirty="0" err="1" smtClean="0"/>
              <a:t>науково-технічних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інженерних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товариств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спілки</a:t>
            </a:r>
            <a:r>
              <a:rPr lang="ru-RU" sz="2800" dirty="0" smtClean="0"/>
              <a:t>  СТГУ</a:t>
            </a:r>
          </a:p>
          <a:p>
            <a:pPr marL="63500" indent="0" algn="just">
              <a:lnSpc>
                <a:spcPct val="120000"/>
              </a:lnSpc>
              <a:buNone/>
            </a:pPr>
            <a:r>
              <a:rPr lang="ru-RU" sz="2800" dirty="0" smtClean="0"/>
              <a:t>4. ТУ </a:t>
            </a:r>
            <a:r>
              <a:rPr lang="ru-RU" sz="2800" dirty="0"/>
              <a:t>– </a:t>
            </a:r>
            <a:r>
              <a:rPr lang="ru-RU" sz="2800" dirty="0" err="1"/>
              <a:t>технічні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endParaRPr lang="ru-RU" sz="2800" dirty="0"/>
          </a:p>
          <a:p>
            <a:pPr marL="63500" indent="0" algn="just">
              <a:lnSpc>
                <a:spcPct val="140000"/>
              </a:lnSpc>
              <a:buNone/>
            </a:pPr>
            <a:endParaRPr lang="ru-RU" sz="2800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112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 algn="just">
              <a:lnSpc>
                <a:spcPct val="140000"/>
              </a:lnSpc>
              <a:buNone/>
            </a:pPr>
            <a:endParaRPr lang="ru-RU" sz="2800" dirty="0" smtClean="0"/>
          </a:p>
          <a:p>
            <a:pPr marL="63500" indent="0" algn="just">
              <a:lnSpc>
                <a:spcPct val="140000"/>
              </a:lnSpc>
              <a:buNone/>
            </a:pPr>
            <a:r>
              <a:rPr lang="ru-RU" sz="2800" dirty="0" smtClean="0"/>
              <a:t>5. </a:t>
            </a:r>
            <a:r>
              <a:rPr lang="ru-RU" sz="2800" dirty="0" err="1" smtClean="0"/>
              <a:t>Стандарти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організацій</a:t>
            </a:r>
            <a:r>
              <a:rPr lang="ru-RU" sz="2800" dirty="0" smtClean="0"/>
              <a:t> (СОУ)</a:t>
            </a:r>
          </a:p>
          <a:p>
            <a:pPr marL="63500" indent="0" algn="just">
              <a:lnSpc>
                <a:spcPct val="140000"/>
              </a:lnSpc>
              <a:buNone/>
            </a:pPr>
            <a:r>
              <a:rPr lang="ru-RU" sz="2800" dirty="0" smtClean="0"/>
              <a:t>6. </a:t>
            </a:r>
            <a:r>
              <a:rPr lang="ru-RU" sz="2800" dirty="0" err="1" smtClean="0"/>
              <a:t>Технічний</a:t>
            </a:r>
            <a:r>
              <a:rPr lang="ru-RU" sz="2800" dirty="0" smtClean="0"/>
              <a:t> регламент</a:t>
            </a:r>
          </a:p>
          <a:p>
            <a:pPr marL="63500" indent="0" algn="just">
              <a:lnSpc>
                <a:spcPct val="140000"/>
              </a:lnSpc>
              <a:buNone/>
            </a:pPr>
            <a:endParaRPr lang="ru-RU" sz="2800" dirty="0"/>
          </a:p>
          <a:p>
            <a:pPr marL="63500" indent="0" algn="just">
              <a:lnSpc>
                <a:spcPct val="140000"/>
              </a:lnSpc>
              <a:buNone/>
            </a:pPr>
            <a:endParaRPr lang="ru-RU" sz="2800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517486"/>
            <a:ext cx="6813412" cy="831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dirty="0" smtClean="0"/>
              <a:t>Нормативні документи в УКРАЇНІ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   </a:t>
            </a:r>
            <a:r>
              <a:rPr lang="ru-RU" i="1" dirty="0" err="1" smtClean="0"/>
              <a:t>Якість</a:t>
            </a:r>
            <a:r>
              <a:rPr lang="ru-RU" i="1" dirty="0" smtClean="0"/>
              <a:t> </a:t>
            </a:r>
            <a:r>
              <a:rPr lang="ru-RU" i="1" dirty="0" err="1" smtClean="0"/>
              <a:t>процесу</a:t>
            </a:r>
            <a:r>
              <a:rPr lang="ru-RU" i="1" dirty="0"/>
              <a:t/>
            </a:r>
            <a:br>
              <a:rPr lang="ru-RU" i="1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97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589467" y="1787680"/>
            <a:ext cx="7245600" cy="1034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B000"/>
                </a:solidFill>
              </a:rPr>
              <a:t>THANKS!</a:t>
            </a:r>
            <a:endParaRPr sz="9600" dirty="0">
              <a:solidFill>
                <a:srgbClr val="FFB000"/>
              </a:solidFill>
            </a:endParaRPr>
          </a:p>
        </p:txBody>
      </p:sp>
      <p:pic>
        <p:nvPicPr>
          <p:cNvPr id="2" name="Изображение 1" descr="unnamed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45" y="0"/>
            <a:ext cx="1242455" cy="2796603"/>
          </a:xfrm>
          <a:prstGeom prst="rect">
            <a:avLst/>
          </a:prstGeom>
        </p:spPr>
      </p:pic>
      <p:pic>
        <p:nvPicPr>
          <p:cNvPr id="3" name="Изображение 2" descr="unnamed (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7" y="2932424"/>
            <a:ext cx="1991065" cy="2211077"/>
          </a:xfrm>
          <a:prstGeom prst="rect">
            <a:avLst/>
          </a:prstGeom>
        </p:spPr>
      </p:pic>
      <p:pic>
        <p:nvPicPr>
          <p:cNvPr id="4" name="Изображение 3" descr="unnamed (4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95" y="2822653"/>
            <a:ext cx="2120405" cy="2320848"/>
          </a:xfrm>
          <a:prstGeom prst="rect">
            <a:avLst/>
          </a:prstGeom>
        </p:spPr>
      </p:pic>
      <p:pic>
        <p:nvPicPr>
          <p:cNvPr id="5" name="Изображение 4" descr="unnamed (5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7" y="26049"/>
            <a:ext cx="1371037" cy="29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23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B000"/>
                </a:solidFill>
              </a:rPr>
              <a:t>HELLO!</a:t>
            </a:r>
            <a:endParaRPr sz="9600" dirty="0">
              <a:solidFill>
                <a:srgbClr val="FFB0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099"/>
            <a:ext cx="7192200" cy="3115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Гавриленко Тетяна Володимирівна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Сербенівська Аліна Юріївна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 smtClean="0"/>
              <a:t>Національний Університет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 smtClean="0"/>
              <a:t>“Києво-Могилянська академія</a:t>
            </a:r>
            <a:r>
              <a:rPr lang="uk-UA" b="1" dirty="0" smtClean="0"/>
              <a:t>”</a:t>
            </a:r>
            <a:endParaRPr b="1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2935400" y="1731602"/>
            <a:ext cx="5814900" cy="1192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i="1" dirty="0" smtClean="0"/>
              <a:t>ОДЯГ</a:t>
            </a:r>
            <a:endParaRPr sz="60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498846" y="249005"/>
            <a:ext cx="5366553" cy="4500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Font typeface="Wingdings" charset="2"/>
              <a:buChar char="ü"/>
            </a:pPr>
            <a:r>
              <a:rPr lang="ru-RU" sz="2800" b="0" i="1" dirty="0" err="1"/>
              <a:t>Одяг</a:t>
            </a:r>
            <a:r>
              <a:rPr lang="ru-RU" sz="2800" b="0" i="1" dirty="0"/>
              <a:t> народу </a:t>
            </a:r>
            <a:r>
              <a:rPr lang="ru-RU" sz="2800" b="0" i="1" dirty="0" err="1"/>
              <a:t>тісно</a:t>
            </a:r>
            <a:r>
              <a:rPr lang="ru-RU" sz="2800" b="0" i="1" dirty="0"/>
              <a:t> </a:t>
            </a:r>
            <a:r>
              <a:rPr lang="ru-RU" sz="2800" b="0" i="1" dirty="0" err="1"/>
              <a:t>пов’язаний</a:t>
            </a:r>
            <a:r>
              <a:rPr lang="ru-RU" sz="2800" b="0" i="1" dirty="0"/>
              <a:t> з </a:t>
            </a:r>
            <a:r>
              <a:rPr lang="ru-RU" sz="2800" b="0" i="1" dirty="0" err="1"/>
              <a:t>його</a:t>
            </a:r>
            <a:r>
              <a:rPr lang="ru-RU" sz="2800" b="0" i="1" dirty="0"/>
              <a:t> </a:t>
            </a:r>
            <a:r>
              <a:rPr lang="ru-RU" sz="2800" b="0" i="1" dirty="0" err="1"/>
              <a:t>історією</a:t>
            </a:r>
            <a:r>
              <a:rPr lang="ru-RU" sz="2800" b="0" i="1" dirty="0" smtClean="0"/>
              <a:t>.</a:t>
            </a:r>
          </a:p>
          <a:p>
            <a:pPr lvl="0" algn="just">
              <a:buFont typeface="Wingdings" charset="2"/>
              <a:buChar char="ü"/>
            </a:pPr>
            <a:r>
              <a:rPr lang="ru-RU" sz="2800" b="0" i="1" dirty="0" err="1" smtClean="0"/>
              <a:t>Відродження</a:t>
            </a:r>
            <a:r>
              <a:rPr lang="ru-RU" sz="2800" b="0" i="1" dirty="0" smtClean="0"/>
              <a:t> </a:t>
            </a:r>
            <a:r>
              <a:rPr lang="ru-RU" sz="2800" b="0" i="1" dirty="0" err="1"/>
              <a:t>народних</a:t>
            </a:r>
            <a:r>
              <a:rPr lang="ru-RU" sz="2800" b="0" i="1" dirty="0"/>
              <a:t> </a:t>
            </a:r>
            <a:r>
              <a:rPr lang="ru-RU" sz="2800" b="0" i="1" dirty="0" err="1"/>
              <a:t>строїв</a:t>
            </a:r>
            <a:r>
              <a:rPr lang="ru-RU" sz="2800" b="0" i="1" dirty="0"/>
              <a:t> </a:t>
            </a:r>
            <a:r>
              <a:rPr lang="ru-RU" sz="2800" b="0" i="1" dirty="0" err="1"/>
              <a:t>веде</a:t>
            </a:r>
            <a:r>
              <a:rPr lang="ru-RU" sz="2800" b="0" i="1" dirty="0"/>
              <a:t> до </a:t>
            </a:r>
            <a:r>
              <a:rPr lang="ru-RU" sz="2800" b="0" i="1" dirty="0" err="1"/>
              <a:t>воскресіння</a:t>
            </a:r>
            <a:r>
              <a:rPr lang="ru-RU" sz="2800" b="0" i="1" dirty="0"/>
              <a:t> </a:t>
            </a:r>
            <a:r>
              <a:rPr lang="ru-RU" sz="2800" b="0" i="1" dirty="0" err="1"/>
              <a:t>глибинних</a:t>
            </a:r>
            <a:r>
              <a:rPr lang="ru-RU" sz="2800" b="0" i="1" dirty="0"/>
              <a:t> </a:t>
            </a:r>
            <a:r>
              <a:rPr lang="ru-RU" sz="2800" b="0" i="1" dirty="0" err="1"/>
              <a:t>пластів</a:t>
            </a:r>
            <a:r>
              <a:rPr lang="ru-RU" sz="2800" b="0" i="1" dirty="0"/>
              <a:t> </a:t>
            </a:r>
            <a:r>
              <a:rPr lang="ru-RU" sz="2800" b="0" i="1" dirty="0" err="1"/>
              <a:t>пам’яті</a:t>
            </a:r>
            <a:r>
              <a:rPr lang="ru-RU" sz="2800" b="0" i="1" dirty="0" smtClean="0"/>
              <a:t>.</a:t>
            </a:r>
          </a:p>
          <a:p>
            <a:pPr lvl="0" algn="just">
              <a:buFont typeface="Wingdings" charset="2"/>
              <a:buChar char="ü"/>
            </a:pPr>
            <a:r>
              <a:rPr lang="ru-RU" sz="2800" b="0" i="1" dirty="0" smtClean="0"/>
              <a:t>Ми </a:t>
            </a:r>
            <a:r>
              <a:rPr lang="ru-RU" sz="2800" b="0" i="1" dirty="0" err="1"/>
              <a:t>пізнаємо</a:t>
            </a:r>
            <a:r>
              <a:rPr lang="ru-RU" sz="2800" b="0" i="1" dirty="0"/>
              <a:t>, як жили і </a:t>
            </a:r>
            <a:r>
              <a:rPr lang="ru-RU" sz="2800" b="0" i="1" dirty="0" err="1"/>
              <a:t>працювали</a:t>
            </a:r>
            <a:r>
              <a:rPr lang="ru-RU" sz="2800" b="0" i="1" dirty="0"/>
              <a:t> </a:t>
            </a:r>
            <a:r>
              <a:rPr lang="ru-RU" sz="2800" b="0" i="1" dirty="0" err="1"/>
              <a:t>наші</a:t>
            </a:r>
            <a:r>
              <a:rPr lang="ru-RU" sz="2800" b="0" i="1" dirty="0"/>
              <a:t> предки, як </a:t>
            </a:r>
            <a:r>
              <a:rPr lang="ru-RU" sz="2800" b="0" i="1" dirty="0" err="1"/>
              <a:t>вбиралися</a:t>
            </a:r>
            <a:r>
              <a:rPr lang="ru-RU" sz="2800" b="0" i="1" dirty="0"/>
              <a:t> в </a:t>
            </a:r>
            <a:r>
              <a:rPr lang="ru-RU" sz="2800" b="0" i="1" dirty="0" err="1"/>
              <a:t>будні</a:t>
            </a:r>
            <a:r>
              <a:rPr lang="ru-RU" sz="2800" b="0" i="1" dirty="0"/>
              <a:t> і свята, </a:t>
            </a:r>
            <a:r>
              <a:rPr lang="ru-RU" sz="2800" b="0" i="1" dirty="0" err="1"/>
              <a:t>якими</a:t>
            </a:r>
            <a:r>
              <a:rPr lang="ru-RU" sz="2800" b="0" i="1" dirty="0"/>
              <a:t> </a:t>
            </a:r>
            <a:r>
              <a:rPr lang="ru-RU" sz="2800" b="0" i="1" dirty="0" err="1"/>
              <a:t>були</a:t>
            </a:r>
            <a:r>
              <a:rPr lang="ru-RU" sz="2800" b="0" i="1" dirty="0"/>
              <a:t> </a:t>
            </a:r>
            <a:r>
              <a:rPr lang="ru-RU" sz="2800" b="0" i="1" dirty="0" err="1"/>
              <a:t>їхні</a:t>
            </a:r>
            <a:r>
              <a:rPr lang="ru-RU" sz="2800" b="0" i="1" dirty="0"/>
              <a:t> </a:t>
            </a:r>
            <a:r>
              <a:rPr lang="ru-RU" sz="2800" b="0" i="1" dirty="0" err="1"/>
              <a:t>звичаї</a:t>
            </a:r>
            <a:r>
              <a:rPr lang="ru-RU" sz="2800" b="0" i="1" dirty="0"/>
              <a:t> та обряди.</a:t>
            </a:r>
            <a:endParaRPr sz="2800" b="0" i="1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Изображение 2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" y="0"/>
            <a:ext cx="3478510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4974323" y="1136667"/>
            <a:ext cx="4079680" cy="23571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2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Що  таке одяг</a:t>
            </a:r>
            <a:r>
              <a:rPr lang="en" sz="32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32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80693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9;p19"/>
          <p:cNvSpPr txBox="1">
            <a:spLocks/>
          </p:cNvSpPr>
          <p:nvPr/>
        </p:nvSpPr>
        <p:spPr>
          <a:xfrm>
            <a:off x="4592847" y="1349141"/>
            <a:ext cx="4551153" cy="3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63500" lvl="0" indent="0" algn="just">
              <a:lnSpc>
                <a:spcPct val="120000"/>
              </a:lnSpc>
              <a:buNone/>
            </a:pPr>
            <a:r>
              <a:rPr lang="ru-RU" dirty="0" smtClean="0"/>
              <a:t>  </a:t>
            </a:r>
            <a:r>
              <a:rPr lang="ru-RU" i="1" dirty="0"/>
              <a:t>На перший </a:t>
            </a:r>
            <a:r>
              <a:rPr lang="ru-RU" i="1" dirty="0" err="1"/>
              <a:t>погляд</a:t>
            </a:r>
            <a:r>
              <a:rPr lang="ru-RU" i="1" dirty="0"/>
              <a:t>, </a:t>
            </a:r>
            <a:r>
              <a:rPr lang="ru-RU" i="1" dirty="0" err="1"/>
              <a:t>відповідь</a:t>
            </a:r>
            <a:r>
              <a:rPr lang="ru-RU" i="1" dirty="0"/>
              <a:t> проста</a:t>
            </a:r>
            <a:r>
              <a:rPr lang="ru-RU" dirty="0"/>
              <a:t>: </a:t>
            </a:r>
            <a:r>
              <a:rPr lang="ru-RU" sz="2800" b="1" i="1" dirty="0" err="1"/>
              <a:t>це</a:t>
            </a:r>
            <a:r>
              <a:rPr lang="ru-RU" sz="2800" b="1" i="1" dirty="0"/>
              <a:t> </a:t>
            </a:r>
            <a:r>
              <a:rPr lang="ru-RU" sz="2800" b="1" i="1" dirty="0" err="1"/>
              <a:t>сукупність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предметів</a:t>
            </a:r>
            <a:r>
              <a:rPr lang="ru-RU" sz="2800" b="1" i="1" dirty="0"/>
              <a:t>, </a:t>
            </a:r>
            <a:r>
              <a:rPr lang="ru-RU" sz="2800" b="1" i="1" dirty="0" err="1"/>
              <a:t>які</a:t>
            </a:r>
            <a:r>
              <a:rPr lang="ru-RU" sz="2800" b="1" i="1" dirty="0"/>
              <a:t> </a:t>
            </a:r>
            <a:r>
              <a:rPr lang="ru-RU" sz="2800" b="1" i="1" dirty="0" err="1"/>
              <a:t>захищають</a:t>
            </a:r>
            <a:r>
              <a:rPr lang="ru-RU" sz="2800" b="1" i="1" dirty="0"/>
              <a:t> </a:t>
            </a:r>
            <a:r>
              <a:rPr lang="ru-RU" sz="2800" b="1" i="1" dirty="0" err="1"/>
              <a:t>людину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впливу</a:t>
            </a:r>
            <a:r>
              <a:rPr lang="ru-RU" sz="2800" b="1" i="1" dirty="0"/>
              <a:t> </a:t>
            </a:r>
            <a:r>
              <a:rPr lang="ru-RU" sz="2800" b="1" i="1" dirty="0" err="1"/>
              <a:t>зовнішнього</a:t>
            </a:r>
            <a:r>
              <a:rPr lang="ru-RU" sz="2800" b="1" i="1" dirty="0"/>
              <a:t> </a:t>
            </a:r>
            <a:r>
              <a:rPr lang="ru-RU" sz="2800" b="1" i="1" dirty="0" err="1"/>
              <a:t>середовища</a:t>
            </a:r>
            <a:r>
              <a:rPr lang="ru-RU" sz="2800" b="1" i="1" dirty="0"/>
              <a:t> — холоду, спеки, </a:t>
            </a:r>
            <a:r>
              <a:rPr lang="ru-RU" sz="2800" b="1" i="1" dirty="0" err="1"/>
              <a:t>негоди</a:t>
            </a:r>
            <a:r>
              <a:rPr lang="ru-RU" sz="2800" b="1" i="1" dirty="0"/>
              <a:t>. </a:t>
            </a:r>
          </a:p>
          <a:p>
            <a:pPr marL="63500" indent="0" algn="just">
              <a:lnSpc>
                <a:spcPct val="120000"/>
              </a:lnSpc>
              <a:buFont typeface="Barlow"/>
              <a:buNone/>
            </a:pPr>
            <a:endParaRPr lang="ru-RU" dirty="0"/>
          </a:p>
        </p:txBody>
      </p:sp>
      <p:sp>
        <p:nvSpPr>
          <p:cNvPr id="17" name="Google Shape;128;p19"/>
          <p:cNvSpPr txBox="1">
            <a:spLocks noGrp="1"/>
          </p:cNvSpPr>
          <p:nvPr>
            <p:ph type="title"/>
          </p:nvPr>
        </p:nvSpPr>
        <p:spPr>
          <a:xfrm>
            <a:off x="4207972" y="393475"/>
            <a:ext cx="3713728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Що ж таке одяг?</a:t>
            </a:r>
            <a:endParaRPr dirty="0"/>
          </a:p>
        </p:txBody>
      </p:sp>
      <p:pic>
        <p:nvPicPr>
          <p:cNvPr id="8" name="Изображение 7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3"/>
            <a:ext cx="2562599" cy="2365543"/>
          </a:xfrm>
          <a:prstGeom prst="rect">
            <a:avLst/>
          </a:prstGeom>
        </p:spPr>
      </p:pic>
      <p:pic>
        <p:nvPicPr>
          <p:cNvPr id="9" name="Изображение 8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41" y="2387899"/>
            <a:ext cx="2998106" cy="28091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9;p19"/>
          <p:cNvSpPr txBox="1">
            <a:spLocks/>
          </p:cNvSpPr>
          <p:nvPr/>
        </p:nvSpPr>
        <p:spPr>
          <a:xfrm>
            <a:off x="4569665" y="1200174"/>
            <a:ext cx="4574335" cy="39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63500" lvl="0" indent="0" algn="just">
              <a:lnSpc>
                <a:spcPct val="120000"/>
              </a:lnSpc>
              <a:buNone/>
            </a:pPr>
            <a:r>
              <a:rPr lang="ru-RU" dirty="0" smtClean="0"/>
              <a:t>  </a:t>
            </a:r>
            <a:r>
              <a:rPr lang="ru-RU" b="1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/>
              <a:t>але й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/>
              <a:t>з широким колом </a:t>
            </a:r>
            <a:r>
              <a:rPr lang="ru-RU" dirty="0" err="1"/>
              <a:t>духовних</a:t>
            </a:r>
            <a:r>
              <a:rPr lang="ru-RU" dirty="0"/>
              <a:t> понять. </a:t>
            </a:r>
            <a:endParaRPr lang="ru-RU" dirty="0" smtClean="0"/>
          </a:p>
          <a:p>
            <a:pPr marL="6350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свідчив</a:t>
            </a:r>
            <a:r>
              <a:rPr lang="ru-RU" dirty="0"/>
              <a:t> про </a:t>
            </a:r>
            <a:r>
              <a:rPr lang="ru-RU" b="1" i="1" dirty="0"/>
              <a:t>становище</a:t>
            </a:r>
            <a:r>
              <a:rPr lang="ru-RU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 в </a:t>
            </a:r>
            <a:r>
              <a:rPr lang="ru-RU" b="1" i="1" dirty="0" err="1"/>
              <a:t>суспільстві</a:t>
            </a:r>
            <a:r>
              <a:rPr lang="ru-RU" dirty="0"/>
              <a:t>; 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вбрання</a:t>
            </a:r>
            <a:r>
              <a:rPr lang="ru-RU" dirty="0"/>
              <a:t> на свято, </a:t>
            </a:r>
            <a:r>
              <a:rPr lang="ru-RU" dirty="0" err="1"/>
              <a:t>будень</a:t>
            </a:r>
            <a:r>
              <a:rPr lang="ru-RU" dirty="0"/>
              <a:t>, обряд. </a:t>
            </a:r>
          </a:p>
        </p:txBody>
      </p:sp>
      <p:sp>
        <p:nvSpPr>
          <p:cNvPr id="17" name="Google Shape;128;p19"/>
          <p:cNvSpPr txBox="1">
            <a:spLocks noGrp="1"/>
          </p:cNvSpPr>
          <p:nvPr>
            <p:ph type="title"/>
          </p:nvPr>
        </p:nvSpPr>
        <p:spPr>
          <a:xfrm>
            <a:off x="4207972" y="393475"/>
            <a:ext cx="3713728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Що ж таке одяг?</a:t>
            </a:r>
            <a:endParaRPr dirty="0"/>
          </a:p>
        </p:txBody>
      </p:sp>
      <p:pic>
        <p:nvPicPr>
          <p:cNvPr id="2" name="Изображение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2" y="1305474"/>
            <a:ext cx="3881170" cy="27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9;p19"/>
          <p:cNvSpPr txBox="1">
            <a:spLocks/>
          </p:cNvSpPr>
          <p:nvPr/>
        </p:nvSpPr>
        <p:spPr>
          <a:xfrm>
            <a:off x="4592847" y="1200175"/>
            <a:ext cx="4551153" cy="3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63500" lvl="0" indent="0" algn="just">
              <a:lnSpc>
                <a:spcPct val="120000"/>
              </a:lnSpc>
              <a:buNone/>
            </a:pPr>
            <a:r>
              <a:rPr lang="ru-RU" sz="3200" b="1" dirty="0" err="1"/>
              <a:t>О</a:t>
            </a:r>
            <a:r>
              <a:rPr lang="ru-RU" sz="3200" b="1" dirty="0" err="1" smtClean="0"/>
              <a:t>дяг</a:t>
            </a:r>
            <a:r>
              <a:rPr lang="ru-RU" sz="3200" b="1" dirty="0" smtClean="0"/>
              <a:t> </a:t>
            </a:r>
            <a:r>
              <a:rPr lang="ru-RU" sz="3200" b="1" dirty="0"/>
              <a:t>становить </a:t>
            </a:r>
            <a:r>
              <a:rPr lang="ru-RU" sz="3200" b="1" dirty="0" err="1"/>
              <a:t>важливу</a:t>
            </a:r>
            <a:r>
              <a:rPr lang="ru-RU" sz="3200" b="1" dirty="0"/>
              <a:t> </a:t>
            </a:r>
            <a:r>
              <a:rPr lang="ru-RU" sz="3200" b="1" dirty="0" err="1"/>
              <a:t>складову</a:t>
            </a:r>
            <a:r>
              <a:rPr lang="ru-RU" sz="3200" b="1" dirty="0"/>
              <a:t> </a:t>
            </a:r>
            <a:r>
              <a:rPr lang="ru-RU" sz="3200" b="1" dirty="0" err="1"/>
              <a:t>частину</a:t>
            </a:r>
            <a:r>
              <a:rPr lang="ru-RU" sz="3200" b="1" dirty="0"/>
              <a:t> </a:t>
            </a:r>
            <a:r>
              <a:rPr lang="ru-RU" sz="3200" b="1" dirty="0" err="1"/>
              <a:t>духовної</a:t>
            </a:r>
            <a:r>
              <a:rPr lang="ru-RU" sz="3200" b="1" dirty="0"/>
              <a:t> і </a:t>
            </a:r>
            <a:r>
              <a:rPr lang="ru-RU" sz="3200" b="1" dirty="0" err="1"/>
              <a:t>матеріальної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r>
              <a:rPr lang="ru-RU" sz="3200" b="1" dirty="0"/>
              <a:t> </a:t>
            </a:r>
            <a:r>
              <a:rPr lang="ru-RU" sz="3200" b="1" dirty="0" smtClean="0"/>
              <a:t>народу.</a:t>
            </a:r>
            <a:endParaRPr lang="ru-RU" sz="3200" b="1" dirty="0"/>
          </a:p>
        </p:txBody>
      </p:sp>
      <p:sp>
        <p:nvSpPr>
          <p:cNvPr id="17" name="Google Shape;128;p19"/>
          <p:cNvSpPr txBox="1">
            <a:spLocks noGrp="1"/>
          </p:cNvSpPr>
          <p:nvPr>
            <p:ph type="title"/>
          </p:nvPr>
        </p:nvSpPr>
        <p:spPr>
          <a:xfrm>
            <a:off x="4295734" y="388543"/>
            <a:ext cx="3713728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ЖИТТЯ ТА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ЯКІСТЬ СУСПІЛЬСТВА</a:t>
            </a:r>
            <a:endParaRPr dirty="0"/>
          </a:p>
        </p:txBody>
      </p:sp>
      <p:pic>
        <p:nvPicPr>
          <p:cNvPr id="2" name="Изображение 1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4" y="151788"/>
            <a:ext cx="3990599" cy="48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2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ЯКІСТЬ ПРОДУКЦІЇ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340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нормативні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одягу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постачається</a:t>
            </a:r>
            <a:r>
              <a:rPr lang="ru-RU" dirty="0" smtClean="0"/>
              <a:t> на </a:t>
            </a:r>
            <a:r>
              <a:rPr lang="ru-RU" dirty="0" err="1" smtClean="0"/>
              <a:t>європейський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:</a:t>
            </a:r>
          </a:p>
          <a:p>
            <a:pPr>
              <a:buFont typeface="Wingdings" charset="2"/>
              <a:buChar char="u"/>
            </a:pPr>
            <a:r>
              <a:rPr lang="ru-RU" dirty="0" err="1"/>
              <a:t>з</a:t>
            </a:r>
            <a:r>
              <a:rPr lang="ru-RU" dirty="0" err="1" smtClean="0"/>
              <a:t>агальна</a:t>
            </a:r>
            <a:r>
              <a:rPr lang="ru-RU" dirty="0" smtClean="0"/>
              <a:t> </a:t>
            </a:r>
            <a:r>
              <a:rPr lang="ru-RU" dirty="0" err="1" smtClean="0"/>
              <a:t>безпечність</a:t>
            </a:r>
            <a:r>
              <a:rPr lang="ru-RU" dirty="0" smtClean="0"/>
              <a:t>; </a:t>
            </a:r>
          </a:p>
          <a:p>
            <a:pPr>
              <a:buFont typeface="Wingdings" charset="2"/>
              <a:buChar char="u"/>
            </a:pPr>
            <a:r>
              <a:rPr lang="ru-RU" dirty="0" err="1"/>
              <a:t>с</a:t>
            </a:r>
            <a:r>
              <a:rPr lang="ru-RU" dirty="0" err="1" smtClean="0"/>
              <a:t>тандартизація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u"/>
            </a:pPr>
            <a:r>
              <a:rPr lang="ru-RU" dirty="0" err="1"/>
              <a:t>е</a:t>
            </a:r>
            <a:r>
              <a:rPr lang="ru-RU" dirty="0" err="1" smtClean="0"/>
              <a:t>тикетування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u"/>
            </a:pPr>
            <a:r>
              <a:rPr lang="ru-RU" dirty="0" err="1" smtClean="0"/>
              <a:t>маркування</a:t>
            </a:r>
            <a:r>
              <a:rPr lang="ru-RU" dirty="0" smtClean="0"/>
              <a:t> </a:t>
            </a:r>
            <a:r>
              <a:rPr lang="ru-RU" i="1" dirty="0" smtClean="0"/>
              <a:t>CE </a:t>
            </a:r>
            <a:r>
              <a:rPr lang="ru-RU" dirty="0"/>
              <a:t>для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захисного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5165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398</Words>
  <Application>Microsoft Office PowerPoint</Application>
  <PresentationFormat>Экран (16:9)</PresentationFormat>
  <Paragraphs>72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Wingdings</vt:lpstr>
      <vt:lpstr>Barlow</vt:lpstr>
      <vt:lpstr>Basset template</vt:lpstr>
      <vt:lpstr>ГАРМОНІЗАЦІЯ СТАНДАРТІВ ЯК НОРМАТИВНО-РЕГУЛЯТИВНА ОСНОВА ВПРОВАДЖЕННЯ ЄВРОПЕЙСЬКИХ МОДЕЛЕЙ БІЗНЕСУ В УКРАЇНІ, СИСТЕМНИЙ ПІДХІД ДО ГАРМОНІЗАЦІЇ СТАНДАРТІВ – ГАРАНТІЯ УСПІХУ ЄВРОПЕЙСЬКИХ БІЗНЕС-МОДЕЛЕЙ В УКРАЇНІ</vt:lpstr>
      <vt:lpstr>HELLO!</vt:lpstr>
      <vt:lpstr>ОДЯГ</vt:lpstr>
      <vt:lpstr>Презентация PowerPoint</vt:lpstr>
      <vt:lpstr>Презентация PowerPoint</vt:lpstr>
      <vt:lpstr>Що ж таке одяг?</vt:lpstr>
      <vt:lpstr>Що ж таке одяг?</vt:lpstr>
      <vt:lpstr>ЯКІСТЬ ЖИТТЯ ТА          ЯКІСТЬ СУСПІЛЬСТВА</vt:lpstr>
      <vt:lpstr>ЯКІСТЬ ПРОДУКЦІЇ</vt:lpstr>
      <vt:lpstr> В ЄС діє 1460 стандартів на продукцію легкої промисловості.</vt:lpstr>
      <vt:lpstr>ЯКІСТЬ ПРОДУКЦІЇ</vt:lpstr>
      <vt:lpstr>ЯКІСТЬ ДІЯЛЬНОСТІ</vt:lpstr>
      <vt:lpstr>ЯКІСТЬ ДІЯЛЬНОСТІ</vt:lpstr>
      <vt:lpstr>ЯКІСТЬ ДІЯЛЬНОСТІ</vt:lpstr>
      <vt:lpstr>ЯКІСТЬ ДІЯЛЬНОСТІ</vt:lpstr>
      <vt:lpstr>ЯКІСТЬ ФІРМИ</vt:lpstr>
      <vt:lpstr>Нормативні документи в УКРАЇНІ                                                Якість продукції </vt:lpstr>
      <vt:lpstr>Нормативні документи в УКРАЇНІ                                                Якість процесу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TSO</dc:creator>
  <cp:lastModifiedBy>Пользователь Windows</cp:lastModifiedBy>
  <cp:revision>71</cp:revision>
  <cp:lastPrinted>2019-01-13T19:14:04Z</cp:lastPrinted>
  <dcterms:modified xsi:type="dcterms:W3CDTF">2020-06-23T10:05:06Z</dcterms:modified>
</cp:coreProperties>
</file>