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42"/>
  </p:notesMasterIdLst>
  <p:handoutMasterIdLst>
    <p:handoutMasterId r:id="rId43"/>
  </p:handoutMasterIdLst>
  <p:sldIdLst>
    <p:sldId id="331" r:id="rId2"/>
    <p:sldId id="374" r:id="rId3"/>
    <p:sldId id="372" r:id="rId4"/>
    <p:sldId id="373" r:id="rId5"/>
    <p:sldId id="375" r:id="rId6"/>
    <p:sldId id="376" r:id="rId7"/>
    <p:sldId id="377" r:id="rId8"/>
    <p:sldId id="378" r:id="rId9"/>
    <p:sldId id="379" r:id="rId10"/>
    <p:sldId id="380" r:id="rId11"/>
    <p:sldId id="387" r:id="rId12"/>
    <p:sldId id="388" r:id="rId13"/>
    <p:sldId id="389" r:id="rId14"/>
    <p:sldId id="386" r:id="rId15"/>
    <p:sldId id="381" r:id="rId16"/>
    <p:sldId id="382" r:id="rId17"/>
    <p:sldId id="383" r:id="rId18"/>
    <p:sldId id="390" r:id="rId19"/>
    <p:sldId id="391" r:id="rId20"/>
    <p:sldId id="392" r:id="rId21"/>
    <p:sldId id="394" r:id="rId22"/>
    <p:sldId id="393" r:id="rId23"/>
    <p:sldId id="395" r:id="rId24"/>
    <p:sldId id="384" r:id="rId25"/>
    <p:sldId id="385" r:id="rId26"/>
    <p:sldId id="396" r:id="rId27"/>
    <p:sldId id="397" r:id="rId28"/>
    <p:sldId id="398" r:id="rId29"/>
    <p:sldId id="399" r:id="rId30"/>
    <p:sldId id="400" r:id="rId31"/>
    <p:sldId id="401" r:id="rId32"/>
    <p:sldId id="402" r:id="rId33"/>
    <p:sldId id="403" r:id="rId34"/>
    <p:sldId id="404" r:id="rId35"/>
    <p:sldId id="405" r:id="rId36"/>
    <p:sldId id="406" r:id="rId37"/>
    <p:sldId id="407" r:id="rId38"/>
    <p:sldId id="408" r:id="rId39"/>
    <p:sldId id="409" r:id="rId40"/>
    <p:sldId id="332"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AEAA1854-6B14-F043-8647-1EF7AF1C6858}">
          <p14:sldIdLst>
            <p14:sldId id="331"/>
            <p14:sldId id="374"/>
            <p14:sldId id="372"/>
            <p14:sldId id="373"/>
            <p14:sldId id="375"/>
            <p14:sldId id="376"/>
            <p14:sldId id="377"/>
            <p14:sldId id="378"/>
            <p14:sldId id="379"/>
            <p14:sldId id="380"/>
            <p14:sldId id="387"/>
            <p14:sldId id="388"/>
            <p14:sldId id="389"/>
            <p14:sldId id="386"/>
            <p14:sldId id="381"/>
            <p14:sldId id="382"/>
            <p14:sldId id="383"/>
            <p14:sldId id="390"/>
            <p14:sldId id="391"/>
            <p14:sldId id="392"/>
            <p14:sldId id="394"/>
            <p14:sldId id="393"/>
            <p14:sldId id="395"/>
            <p14:sldId id="384"/>
            <p14:sldId id="385"/>
            <p14:sldId id="396"/>
            <p14:sldId id="397"/>
          </p14:sldIdLst>
        </p14:section>
        <p14:section name="Раздел без заголовка" id="{0B54B880-3C93-604D-9B9A-3D23BBD50DC6}">
          <p14:sldIdLst>
            <p14:sldId id="398"/>
            <p14:sldId id="399"/>
            <p14:sldId id="400"/>
            <p14:sldId id="401"/>
            <p14:sldId id="402"/>
            <p14:sldId id="403"/>
            <p14:sldId id="404"/>
            <p14:sldId id="405"/>
            <p14:sldId id="406"/>
            <p14:sldId id="407"/>
            <p14:sldId id="408"/>
            <p14:sldId id="409"/>
            <p14:sldId id="3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9"/>
    <p:restoredTop sz="94624"/>
  </p:normalViewPr>
  <p:slideViewPr>
    <p:cSldViewPr>
      <p:cViewPr varScale="1">
        <p:scale>
          <a:sx n="106" d="100"/>
          <a:sy n="106" d="100"/>
        </p:scale>
        <p:origin x="736" y="184"/>
      </p:cViewPr>
      <p:guideLst>
        <p:guide orient="horz" pos="2160"/>
        <p:guide pos="2880"/>
      </p:guideLst>
    </p:cSldViewPr>
  </p:slideViewPr>
  <p:notesTextViewPr>
    <p:cViewPr>
      <p:scale>
        <a:sx n="100" d="100"/>
        <a:sy n="100" d="100"/>
      </p:scale>
      <p:origin x="0" y="0"/>
    </p:cViewPr>
  </p:notesTextViewPr>
  <p:notesViewPr>
    <p:cSldViewPr>
      <p:cViewPr varScale="1">
        <p:scale>
          <a:sx n="47" d="100"/>
          <a:sy n="47" d="100"/>
        </p:scale>
        <p:origin x="157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4790AA-B0C7-4533-B5FD-18B26070D0C7}" type="datetimeFigureOut">
              <a:rPr lang="ru-RU" smtClean="0"/>
              <a:t>24.06.18</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2F167A-3C65-4EB5-BEF4-85AD0063D0A6}" type="slidenum">
              <a:rPr lang="ru-RU" smtClean="0"/>
              <a:t>‹#›</a:t>
            </a:fld>
            <a:endParaRPr lang="ru-RU"/>
          </a:p>
        </p:txBody>
      </p:sp>
    </p:spTree>
    <p:extLst>
      <p:ext uri="{BB962C8B-B14F-4D97-AF65-F5344CB8AC3E}">
        <p14:creationId xmlns:p14="http://schemas.microsoft.com/office/powerpoint/2010/main" val="3902643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007BC-62DF-4EC1-A00B-05FE95C4F0A4}" type="datetimeFigureOut">
              <a:rPr lang="ru-RU" smtClean="0"/>
              <a:t>24.06.18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F6EE37-B4BD-49DE-8E1C-B888B1973A66}" type="slidenum">
              <a:rPr lang="ru-RU" smtClean="0"/>
              <a:t>‹#›</a:t>
            </a:fld>
            <a:endParaRPr lang="ru-RU"/>
          </a:p>
        </p:txBody>
      </p:sp>
    </p:spTree>
    <p:extLst>
      <p:ext uri="{BB962C8B-B14F-4D97-AF65-F5344CB8AC3E}">
        <p14:creationId xmlns:p14="http://schemas.microsoft.com/office/powerpoint/2010/main" val="563013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52272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32994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960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19990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6837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67343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58821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24068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26860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25360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1437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58284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24165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20245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08628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8921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54178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5547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944920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55933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396872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3191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44867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74114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913730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160799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4572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45293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084187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41083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46827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577213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8169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2653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63322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11528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2372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2298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F6EE37-B4BD-49DE-8E1C-B888B1973A66}"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1149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0D386FED-2037-4D96-AFE1-79CEE8232576}" type="datetime1">
              <a:rPr lang="ru-RU" smtClean="0"/>
              <a:t>24.06.18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374405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5F18002-F321-4801-938D-BA9E7C87A7E6}" type="datetime1">
              <a:rPr lang="ru-RU" smtClean="0"/>
              <a:t>24.06.18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2554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8BF4808-4760-49B7-A0CF-3EC83A7B4BFB}" type="datetime1">
              <a:rPr lang="ru-RU" smtClean="0"/>
              <a:t>24.06.18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155218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4EAB1B0-DDF2-4835-B83B-54B7821B8766}" type="datetime1">
              <a:rPr lang="ru-RU" smtClean="0"/>
              <a:t>24.06.18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01882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3E6EEAAC-F7A7-45BB-BB66-512C77C19F5F}" type="datetime1">
              <a:rPr lang="ru-RU" smtClean="0"/>
              <a:t>24.06.18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241183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8BD30534-6DCF-42AD-A77B-C023E4C34381}" type="datetime1">
              <a:rPr lang="ru-RU" smtClean="0"/>
              <a:t>24.06.18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121099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35792B8-891F-4BCA-9032-8224561AB168}" type="datetime1">
              <a:rPr lang="ru-RU" smtClean="0"/>
              <a:t>24.06.18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64141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D5ED13C-A5B2-4CFC-B520-96344E1DB94C}" type="datetime1">
              <a:rPr lang="ru-RU" smtClean="0"/>
              <a:t>24.06.18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459948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AA94C4-E9A4-43DA-A859-0FF7E502F11D}" type="datetime1">
              <a:rPr lang="ru-RU" smtClean="0"/>
              <a:t>24.06.18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5602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0DA56F3C-D9FA-469F-9C3C-359E2E65D4C5}" type="datetime1">
              <a:rPr lang="ru-RU" smtClean="0"/>
              <a:t>24.06.18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18250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2166992-274A-4F99-B4A0-FC3A85F44A4C}" type="datetime1">
              <a:rPr lang="ru-RU" smtClean="0"/>
              <a:t>24.06.18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92818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13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94360-47ED-4499-8860-273335A265B1}" type="datetime1">
              <a:rPr lang="ru-RU" smtClean="0"/>
              <a:t>24.06.18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35448721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0" y="2276872"/>
            <a:ext cx="8784976" cy="1989300"/>
          </a:xfrm>
          <a:gradFill>
            <a:gsLst>
              <a:gs pos="0">
                <a:schemeClr val="accent1">
                  <a:lumMod val="40000"/>
                  <a:lumOff val="60000"/>
                </a:schemeClr>
              </a:gs>
              <a:gs pos="59000">
                <a:schemeClr val="bg1"/>
              </a:gs>
              <a:gs pos="100000">
                <a:schemeClr val="bg1"/>
              </a:gs>
            </a:gsLst>
          </a:gradFill>
          <a:ln>
            <a:solidFill>
              <a:schemeClr val="bg1"/>
            </a:solidFill>
          </a:ln>
        </p:spPr>
        <p:style>
          <a:lnRef idx="1">
            <a:schemeClr val="dk1"/>
          </a:lnRef>
          <a:fillRef idx="2">
            <a:schemeClr val="dk1"/>
          </a:fillRef>
          <a:effectRef idx="1">
            <a:schemeClr val="dk1"/>
          </a:effectRef>
          <a:fontRef idx="minor">
            <a:schemeClr val="dk1"/>
          </a:fontRef>
        </p:style>
        <p:txBody>
          <a:bodyPr>
            <a:normAutofit fontScale="90000"/>
          </a:bodyPr>
          <a:lstStyle/>
          <a:p>
            <a:r>
              <a:rPr lang="uk-UA" sz="3600" b="1" dirty="0">
                <a:latin typeface="Palatino Linotype" panose="02040502050505030304" pitchFamily="18" charset="0"/>
              </a:rPr>
              <a:t>Відкрита лекція</a:t>
            </a:r>
            <a:br>
              <a:rPr lang="uk-UA" sz="2700" b="1" dirty="0">
                <a:latin typeface="Palatino Linotype" panose="02040502050505030304" pitchFamily="18" charset="0"/>
              </a:rPr>
            </a:br>
            <a:br>
              <a:rPr lang="uk-UA" sz="1800" b="1" dirty="0">
                <a:latin typeface="Palatino Linotype" panose="02040502050505030304" pitchFamily="18" charset="0"/>
              </a:rPr>
            </a:br>
            <a:r>
              <a:rPr lang="ru-RU" sz="4300" b="1" dirty="0" err="1"/>
              <a:t>Стандарти</a:t>
            </a:r>
            <a:r>
              <a:rPr lang="ru-RU" sz="4300" b="1" dirty="0"/>
              <a:t> </a:t>
            </a:r>
            <a:r>
              <a:rPr lang="ru-RU" sz="4300" b="1" dirty="0" err="1"/>
              <a:t>маркетингових</a:t>
            </a:r>
            <a:r>
              <a:rPr lang="ru-RU" sz="4300" b="1" dirty="0"/>
              <a:t> </a:t>
            </a:r>
            <a:r>
              <a:rPr lang="ru-RU" sz="4300" b="1" dirty="0" err="1"/>
              <a:t>досліджень</a:t>
            </a:r>
            <a:r>
              <a:rPr lang="ru-RU" sz="4300" b="1" dirty="0"/>
              <a:t>: </a:t>
            </a:r>
            <a:r>
              <a:rPr lang="ru-RU" sz="4300" b="1" dirty="0" err="1"/>
              <a:t>досвід</a:t>
            </a:r>
            <a:r>
              <a:rPr lang="ru-RU" sz="4300" b="1" dirty="0"/>
              <a:t> ЄС і </a:t>
            </a:r>
            <a:r>
              <a:rPr lang="ru-RU" sz="4300" b="1" dirty="0" err="1"/>
              <a:t>рекомендації</a:t>
            </a:r>
            <a:r>
              <a:rPr lang="ru-RU" sz="4300" b="1" dirty="0"/>
              <a:t> для </a:t>
            </a:r>
            <a:r>
              <a:rPr lang="ru-RU" sz="4300" b="1" dirty="0" err="1"/>
              <a:t>України</a:t>
            </a:r>
            <a:br>
              <a:rPr lang="en-US" dirty="0"/>
            </a:br>
            <a:r>
              <a:rPr lang="en-US" sz="2700" dirty="0"/>
              <a:t>(</a:t>
            </a:r>
            <a:r>
              <a:rPr lang="en-GB" sz="2800" dirty="0"/>
              <a:t>Standards of Marketing Research: the EU Experience and Recommendations for Ukraine</a:t>
            </a:r>
            <a:r>
              <a:rPr lang="uk-UA" sz="2700" dirty="0"/>
              <a:t>)</a:t>
            </a:r>
            <a:br>
              <a:rPr lang="ru-RU" dirty="0"/>
            </a:br>
            <a:br>
              <a:rPr lang="uk-UA" sz="1800" dirty="0">
                <a:latin typeface="Palatino Linotype" panose="02040502050505030304" pitchFamily="18" charset="0"/>
              </a:rPr>
            </a:br>
            <a:br>
              <a:rPr lang="uk-UA" sz="1800" dirty="0">
                <a:latin typeface="Palatino Linotype" panose="02040502050505030304" pitchFamily="18" charset="0"/>
              </a:rPr>
            </a:br>
            <a:r>
              <a:rPr lang="uk-UA" sz="2800" dirty="0"/>
              <a:t>У рамках реалізації модуля  "</a:t>
            </a:r>
            <a:r>
              <a:rPr lang="pl-PL" sz="2800" dirty="0" err="1"/>
              <a:t>European</a:t>
            </a:r>
            <a:r>
              <a:rPr lang="pl-PL" sz="2800" dirty="0"/>
              <a:t> business </a:t>
            </a:r>
            <a:r>
              <a:rPr lang="pl-PL" sz="2800" dirty="0" err="1"/>
              <a:t>models</a:t>
            </a:r>
            <a:r>
              <a:rPr lang="pl-PL" sz="2800" dirty="0"/>
              <a:t>: </a:t>
            </a:r>
            <a:r>
              <a:rPr lang="pl-PL" sz="2800" dirty="0" err="1"/>
              <a:t>transformation</a:t>
            </a:r>
            <a:r>
              <a:rPr lang="pl-PL" sz="2800" dirty="0"/>
              <a:t>, </a:t>
            </a:r>
            <a:r>
              <a:rPr lang="pl-PL" sz="2800" dirty="0" err="1"/>
              <a:t>harmonization</a:t>
            </a:r>
            <a:r>
              <a:rPr lang="pl-PL" sz="2800" dirty="0"/>
              <a:t> and </a:t>
            </a:r>
            <a:r>
              <a:rPr lang="pl-PL" sz="2800" dirty="0" err="1"/>
              <a:t>implementation</a:t>
            </a:r>
            <a:r>
              <a:rPr lang="pl-PL" sz="2800" dirty="0"/>
              <a:t> in </a:t>
            </a:r>
            <a:r>
              <a:rPr lang="pl-PL" sz="2800" dirty="0" err="1"/>
              <a:t>Ukraine</a:t>
            </a:r>
            <a:r>
              <a:rPr lang="pl-PL" sz="2800" dirty="0"/>
              <a:t>"  № 587138-EPP-1-2017-1-UA-EPPJMO-MODULE</a:t>
            </a:r>
            <a:endParaRPr lang="uk-UA" sz="2800" dirty="0">
              <a:effectLst>
                <a:outerShdw blurRad="38100" dist="38100" dir="2700000" algn="tl">
                  <a:srgbClr val="000000">
                    <a:alpha val="43137"/>
                  </a:srgbClr>
                </a:outerShdw>
              </a:effectLst>
            </a:endParaRPr>
          </a:p>
        </p:txBody>
      </p:sp>
      <p:sp>
        <p:nvSpPr>
          <p:cNvPr id="4" name="Прямоугольник 3"/>
          <p:cNvSpPr/>
          <p:nvPr/>
        </p:nvSpPr>
        <p:spPr>
          <a:xfrm>
            <a:off x="971600" y="5807586"/>
            <a:ext cx="7524959" cy="861774"/>
          </a:xfrm>
          <a:prstGeom prst="rect">
            <a:avLst/>
          </a:prstGeom>
        </p:spPr>
        <p:txBody>
          <a:bodyPr wrap="square">
            <a:spAutoFit/>
          </a:bodyPr>
          <a:lstStyle/>
          <a:p>
            <a:pPr algn="ctr">
              <a:defRPr/>
            </a:pPr>
            <a:r>
              <a:rPr lang="uk-UA" sz="2800" b="1" dirty="0">
                <a:solidFill>
                  <a:prstClr val="black"/>
                </a:solidFill>
              </a:rPr>
              <a:t>Лектор – </a:t>
            </a:r>
            <a:r>
              <a:rPr lang="uk-UA" sz="2800" b="1" dirty="0" err="1">
                <a:solidFill>
                  <a:prstClr val="black"/>
                </a:solidFill>
              </a:rPr>
              <a:t>д.е.н</a:t>
            </a:r>
            <a:r>
              <a:rPr lang="uk-UA" sz="2800" b="1" dirty="0">
                <a:solidFill>
                  <a:prstClr val="black"/>
                </a:solidFill>
              </a:rPr>
              <a:t>., проф. Людмила Шульгіна </a:t>
            </a:r>
          </a:p>
          <a:p>
            <a:pPr algn="ctr">
              <a:defRPr/>
            </a:pPr>
            <a:r>
              <a:rPr kumimoji="0" lang="en-US" sz="2200" i="0" u="none" strike="noStrike" kern="1200" cap="none" spc="0" normalizeH="0" baseline="0" noProof="0" dirty="0">
                <a:ln>
                  <a:noFill/>
                </a:ln>
                <a:solidFill>
                  <a:prstClr val="black"/>
                </a:solidFill>
                <a:effectLst/>
                <a:uLnTx/>
                <a:uFillTx/>
                <a:ea typeface="+mn-ea"/>
                <a:cs typeface="+mn-cs"/>
              </a:rPr>
              <a:t>(Lecturer</a:t>
            </a:r>
            <a:r>
              <a:rPr kumimoji="0" lang="uk-UA" sz="2200" i="0" u="none" strike="noStrike" kern="1200" cap="none" spc="0" normalizeH="0" baseline="0" noProof="0" dirty="0">
                <a:ln>
                  <a:noFill/>
                </a:ln>
                <a:solidFill>
                  <a:prstClr val="black"/>
                </a:solidFill>
                <a:effectLst/>
                <a:uLnTx/>
                <a:uFillTx/>
                <a:ea typeface="+mn-ea"/>
                <a:cs typeface="+mn-cs"/>
              </a:rPr>
              <a:t> – </a:t>
            </a:r>
            <a:r>
              <a:rPr kumimoji="0" lang="en-US" sz="2200" i="0" u="none" strike="noStrike" kern="1200" cap="none" spc="0" normalizeH="0" baseline="0" noProof="0" dirty="0">
                <a:ln>
                  <a:noFill/>
                </a:ln>
                <a:solidFill>
                  <a:prstClr val="black"/>
                </a:solidFill>
                <a:effectLst/>
                <a:uLnTx/>
                <a:uFillTx/>
                <a:ea typeface="+mn-ea"/>
                <a:cs typeface="+mn-cs"/>
              </a:rPr>
              <a:t>Doctor of Economics, prof. Liudmyla Shulgina)</a:t>
            </a:r>
            <a:endParaRPr kumimoji="0" lang="ru-RU" sz="220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013337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954107"/>
          </a:xfrm>
          <a:prstGeom prst="rect">
            <a:avLst/>
          </a:prstGeom>
        </p:spPr>
        <p:txBody>
          <a:bodyPr wrap="square">
            <a:spAutoFit/>
          </a:bodyPr>
          <a:lstStyle/>
          <a:p>
            <a:pPr algn="ctr"/>
            <a:r>
              <a:rPr lang="ru-RU" sz="2800" b="1" cap="all" dirty="0"/>
              <a:t>Місце </a:t>
            </a:r>
            <a:r>
              <a:rPr lang="ru-RU" sz="2800" b="1" cap="all" dirty="0" err="1"/>
              <a:t>мАРКЕТИНГОВого</a:t>
            </a:r>
            <a:r>
              <a:rPr lang="ru-RU" sz="2800" b="1" cap="all" dirty="0"/>
              <a:t> </a:t>
            </a:r>
            <a:r>
              <a:rPr lang="ru-RU" sz="2800" b="1" cap="all" dirty="0" err="1"/>
              <a:t>ДОСЛІДЖЕНня</a:t>
            </a:r>
            <a:r>
              <a:rPr lang="ru-RU" sz="2800" b="1" cap="all" dirty="0"/>
              <a:t> </a:t>
            </a:r>
          </a:p>
          <a:p>
            <a:pPr algn="ctr"/>
            <a:r>
              <a:rPr lang="ru-RU" sz="2800" b="1" cap="all" dirty="0"/>
              <a:t>у  СИСТЕМІ ДОСЛІДЖЕНЬ</a:t>
            </a:r>
            <a:endParaRPr lang="ru-RU" sz="2800" cap="all"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323528" y="2492896"/>
            <a:ext cx="8568952" cy="4401205"/>
          </a:xfrm>
          <a:prstGeom prst="rect">
            <a:avLst/>
          </a:prstGeom>
        </p:spPr>
        <p:txBody>
          <a:bodyPr wrap="square">
            <a:spAutoFit/>
          </a:bodyPr>
          <a:lstStyle/>
          <a:p>
            <a:r>
              <a:rPr lang="ru-RU" dirty="0"/>
              <a:t> </a:t>
            </a:r>
            <a:r>
              <a:rPr lang="uk-UA" sz="2800" dirty="0"/>
              <a:t>Ефективний обмін інформацією між постачальниками й споживачами усіх видів товарів і послуг є життєво важливим для українського суспільства. З метою найбільш ефективного забезпечення вимог споживачів постачальник повинен розуміти їхні потреби, шляхи задоволення цих потреб, володіти механізмами надавання інформації про природу товарів або послуг. Це становить мету маркетингових досліджень, що застосовуються у приватному і державному секторах економіки.</a:t>
            </a:r>
            <a:endParaRPr lang="ru-RU" sz="2800" dirty="0"/>
          </a:p>
        </p:txBody>
      </p:sp>
    </p:spTree>
    <p:extLst>
      <p:ext uri="{BB962C8B-B14F-4D97-AF65-F5344CB8AC3E}">
        <p14:creationId xmlns:p14="http://schemas.microsoft.com/office/powerpoint/2010/main" val="3343333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44" y="1340768"/>
            <a:ext cx="9029823" cy="954107"/>
          </a:xfrm>
          <a:prstGeom prst="rect">
            <a:avLst/>
          </a:prstGeom>
        </p:spPr>
        <p:txBody>
          <a:bodyPr wrap="square">
            <a:spAutoFit/>
          </a:bodyPr>
          <a:lstStyle/>
          <a:p>
            <a:pPr algn="ctr"/>
            <a:r>
              <a:rPr lang="ru-RU" sz="2800" b="1" cap="all" dirty="0"/>
              <a:t>Місце </a:t>
            </a:r>
            <a:r>
              <a:rPr lang="ru-RU" sz="2800" b="1" cap="all" dirty="0" err="1"/>
              <a:t>мАРКЕТИНГОВого</a:t>
            </a:r>
            <a:r>
              <a:rPr lang="ru-RU" sz="2800" b="1" cap="all" dirty="0"/>
              <a:t> </a:t>
            </a:r>
            <a:r>
              <a:rPr lang="ru-RU" sz="2800" b="1" cap="all" dirty="0" err="1"/>
              <a:t>ДОСЛІДЖЕНня</a:t>
            </a:r>
            <a:r>
              <a:rPr lang="ru-RU" sz="2800" b="1" cap="all" dirty="0"/>
              <a:t> </a:t>
            </a:r>
          </a:p>
          <a:p>
            <a:pPr algn="ctr"/>
            <a:r>
              <a:rPr lang="ru-RU" sz="2800" b="1" cap="all" dirty="0"/>
              <a:t>у  СИСТЕМІ ДОСЛІДЖЕНЬ</a:t>
            </a:r>
            <a:endParaRPr lang="ru-RU" sz="2800" cap="all"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323528" y="2336044"/>
            <a:ext cx="8568952" cy="4524315"/>
          </a:xfrm>
          <a:prstGeom prst="rect">
            <a:avLst/>
          </a:prstGeom>
        </p:spPr>
        <p:txBody>
          <a:bodyPr wrap="square">
            <a:spAutoFit/>
          </a:bodyPr>
          <a:lstStyle/>
          <a:p>
            <a:r>
              <a:rPr lang="ru-RU" dirty="0"/>
              <a:t> </a:t>
            </a:r>
            <a:r>
              <a:rPr lang="uk-UA" sz="2800" dirty="0"/>
              <a:t>Маркетингове дослідження - це ключовий елемент у сукупному полі маркетингової інформації. Воно поєднує </a:t>
            </a:r>
            <a:r>
              <a:rPr lang="uk-UA" sz="3200" b="1" dirty="0">
                <a:solidFill>
                  <a:schemeClr val="accent5">
                    <a:lumMod val="50000"/>
                  </a:schemeClr>
                </a:solidFill>
              </a:rPr>
              <a:t>споживача, клієнта, громадськість і маркетолога </a:t>
            </a:r>
            <a:r>
              <a:rPr lang="uk-UA" sz="2800" dirty="0"/>
              <a:t>через інформацію, яка використовується, щоб ототожнити й визначити можливості та проблеми маркетингу; виробити, деталізувати й оцінити дії маркетингу; вдосконалити розуміння маркетингу, як процесу й засобу, за допомогою яких можна підвищити ефективність специфічних видів маркетингової діяльності.</a:t>
            </a:r>
            <a:endParaRPr lang="ru-RU" sz="2800" dirty="0"/>
          </a:p>
        </p:txBody>
      </p:sp>
    </p:spTree>
    <p:extLst>
      <p:ext uri="{BB962C8B-B14F-4D97-AF65-F5344CB8AC3E}">
        <p14:creationId xmlns:p14="http://schemas.microsoft.com/office/powerpoint/2010/main" val="3004609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954107"/>
          </a:xfrm>
          <a:prstGeom prst="rect">
            <a:avLst/>
          </a:prstGeom>
        </p:spPr>
        <p:txBody>
          <a:bodyPr wrap="square">
            <a:spAutoFit/>
          </a:bodyPr>
          <a:lstStyle/>
          <a:p>
            <a:pPr algn="ctr"/>
            <a:r>
              <a:rPr lang="ru-RU" sz="2800" b="1" cap="all" dirty="0"/>
              <a:t>Місце </a:t>
            </a:r>
            <a:r>
              <a:rPr lang="ru-RU" sz="2800" b="1" cap="all" dirty="0" err="1"/>
              <a:t>мАРКЕТИНГОВого</a:t>
            </a:r>
            <a:r>
              <a:rPr lang="ru-RU" sz="2800" b="1" cap="all" dirty="0"/>
              <a:t> </a:t>
            </a:r>
            <a:r>
              <a:rPr lang="ru-RU" sz="2800" b="1" cap="all" dirty="0" err="1"/>
              <a:t>ДОСЛІДЖЕНня</a:t>
            </a:r>
            <a:r>
              <a:rPr lang="ru-RU" sz="2800" b="1" cap="all" dirty="0"/>
              <a:t> </a:t>
            </a:r>
          </a:p>
          <a:p>
            <a:pPr algn="ctr"/>
            <a:r>
              <a:rPr lang="ru-RU" sz="2800" b="1" cap="all" dirty="0"/>
              <a:t>у  СИСТЕМІ ДОСЛІДЖЕНЬ</a:t>
            </a:r>
            <a:endParaRPr lang="ru-RU" sz="2800" cap="all"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323528" y="2492896"/>
            <a:ext cx="8568952" cy="3749616"/>
          </a:xfrm>
          <a:prstGeom prst="rect">
            <a:avLst/>
          </a:prstGeom>
        </p:spPr>
        <p:txBody>
          <a:bodyPr wrap="square">
            <a:spAutoFit/>
          </a:bodyPr>
          <a:lstStyle/>
          <a:p>
            <a:r>
              <a:rPr lang="uk-UA" sz="3200" b="1" dirty="0"/>
              <a:t>Маркетингове дослідження: </a:t>
            </a:r>
          </a:p>
          <a:p>
            <a:pPr marL="457200" indent="-457200">
              <a:lnSpc>
                <a:spcPct val="150000"/>
              </a:lnSpc>
              <a:buFont typeface="Wingdings" pitchFamily="2" charset="2"/>
              <a:buChar char="ü"/>
            </a:pPr>
            <a:r>
              <a:rPr lang="uk-UA" sz="2800" dirty="0"/>
              <a:t>визначає необхідну для вивчення інформацію; </a:t>
            </a:r>
          </a:p>
          <a:p>
            <a:pPr marL="457200" indent="-457200">
              <a:lnSpc>
                <a:spcPct val="150000"/>
              </a:lnSpc>
              <a:buFont typeface="Wingdings" pitchFamily="2" charset="2"/>
              <a:buChar char="ü"/>
            </a:pPr>
            <a:r>
              <a:rPr lang="uk-UA" sz="2800" dirty="0"/>
              <a:t>розробляє методи збору інформації; </a:t>
            </a:r>
          </a:p>
          <a:p>
            <a:pPr marL="457200" indent="-457200">
              <a:lnSpc>
                <a:spcPct val="150000"/>
              </a:lnSpc>
              <a:buFont typeface="Wingdings" pitchFamily="2" charset="2"/>
              <a:buChar char="ü"/>
            </a:pPr>
            <a:r>
              <a:rPr lang="uk-UA" sz="2800" dirty="0"/>
              <a:t>керує й здійснює процес збору даних; </a:t>
            </a:r>
          </a:p>
          <a:p>
            <a:pPr marL="457200" indent="-457200">
              <a:lnSpc>
                <a:spcPct val="150000"/>
              </a:lnSpc>
              <a:buFont typeface="Wingdings" pitchFamily="2" charset="2"/>
              <a:buChar char="ü"/>
            </a:pPr>
            <a:r>
              <a:rPr lang="uk-UA" sz="2800" dirty="0"/>
              <a:t>аналізує результати та </a:t>
            </a:r>
          </a:p>
          <a:p>
            <a:pPr marL="457200" indent="-457200">
              <a:lnSpc>
                <a:spcPct val="150000"/>
              </a:lnSpc>
              <a:buFont typeface="Wingdings" pitchFamily="2" charset="2"/>
              <a:buChar char="ü"/>
            </a:pPr>
            <a:r>
              <a:rPr lang="uk-UA" sz="2800" dirty="0"/>
              <a:t>повідомляє про знахідки та їх значення.</a:t>
            </a:r>
            <a:endParaRPr lang="ru-RU" sz="2800" dirty="0"/>
          </a:p>
        </p:txBody>
      </p:sp>
    </p:spTree>
    <p:extLst>
      <p:ext uri="{BB962C8B-B14F-4D97-AF65-F5344CB8AC3E}">
        <p14:creationId xmlns:p14="http://schemas.microsoft.com/office/powerpoint/2010/main" val="1519338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1" y="1340768"/>
            <a:ext cx="9029823" cy="954107"/>
          </a:xfrm>
          <a:prstGeom prst="rect">
            <a:avLst/>
          </a:prstGeom>
        </p:spPr>
        <p:txBody>
          <a:bodyPr wrap="square">
            <a:spAutoFit/>
          </a:bodyPr>
          <a:lstStyle/>
          <a:p>
            <a:pPr algn="ctr"/>
            <a:r>
              <a:rPr lang="ru-RU" sz="2800" b="1" dirty="0"/>
              <a:t>МАРКЕТИНГОВІ ДОСЛІДЖЕННЯ ЯК РЕЗУЛЬТАТ І ЧИННИК У СИСТЕМІ ДОСЛІДЖЕНЬ</a:t>
            </a:r>
            <a:endParaRPr lang="ru-RU" sz="2800"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179511" y="2261321"/>
            <a:ext cx="8964489" cy="4401205"/>
          </a:xfrm>
          <a:prstGeom prst="rect">
            <a:avLst/>
          </a:prstGeom>
        </p:spPr>
        <p:txBody>
          <a:bodyPr wrap="square">
            <a:spAutoFit/>
          </a:bodyPr>
          <a:lstStyle/>
          <a:p>
            <a:r>
              <a:rPr lang="uk-UA" sz="2800" dirty="0"/>
              <a:t>Маркетингове дослідження відрізняється від інших форм збору інформації тим, що </a:t>
            </a:r>
            <a:r>
              <a:rPr lang="uk-UA" sz="2800" b="1" dirty="0">
                <a:solidFill>
                  <a:schemeClr val="accent5">
                    <a:lumMod val="50000"/>
                  </a:schemeClr>
                </a:solidFill>
              </a:rPr>
              <a:t>ідентичність постачальника інформації не розкривається</a:t>
            </a:r>
            <a:r>
              <a:rPr lang="uk-UA" sz="2800" dirty="0"/>
              <a:t>. Інформаційна база маркетингу та будь-яка інша діяльність, де імена й адреси людей, з якими контактують, використовуються для індивідуального продажу, реклами, збору коштів або інших не дослідницьких цілей, ні за яких обставин не може розглядатись як маркетингове дослідження, так як дослідження базується на збереженні повної анонімності респондента.</a:t>
            </a:r>
            <a:endParaRPr lang="ru-RU" sz="2800" dirty="0"/>
          </a:p>
        </p:txBody>
      </p:sp>
    </p:spTree>
    <p:extLst>
      <p:ext uri="{BB962C8B-B14F-4D97-AF65-F5344CB8AC3E}">
        <p14:creationId xmlns:p14="http://schemas.microsoft.com/office/powerpoint/2010/main" val="93095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954107"/>
          </a:xfrm>
          <a:prstGeom prst="rect">
            <a:avLst/>
          </a:prstGeom>
        </p:spPr>
        <p:txBody>
          <a:bodyPr wrap="square">
            <a:spAutoFit/>
          </a:bodyPr>
          <a:lstStyle/>
          <a:p>
            <a:pPr algn="ctr"/>
            <a:r>
              <a:rPr lang="ru-RU" sz="2800" b="1" dirty="0"/>
              <a:t>МАРКЕТИНГОВІ ДОСЛІДЖЕННЯ ЯК РЕЗУЛЬТАТ І ЧИННИК У СИСТЕМІ ДОСЛІДЖЕНЬ</a:t>
            </a:r>
            <a:endParaRPr lang="ru-RU" sz="2800"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539552" y="2492896"/>
            <a:ext cx="7992888" cy="2677656"/>
          </a:xfrm>
          <a:prstGeom prst="rect">
            <a:avLst/>
          </a:prstGeom>
        </p:spPr>
        <p:txBody>
          <a:bodyPr wrap="square">
            <a:spAutoFit/>
          </a:bodyPr>
          <a:lstStyle/>
          <a:p>
            <a:r>
              <a:rPr lang="ru-RU" dirty="0"/>
              <a:t> </a:t>
            </a:r>
            <a:r>
              <a:rPr lang="ru-RU" sz="2800" b="1" dirty="0"/>
              <a:t>What </a:t>
            </a:r>
            <a:r>
              <a:rPr lang="ru-RU" sz="2800" b="1" dirty="0" err="1"/>
              <a:t>is</a:t>
            </a:r>
            <a:r>
              <a:rPr lang="ru-RU" sz="2800" b="1" dirty="0"/>
              <a:t>  </a:t>
            </a:r>
            <a:r>
              <a:rPr lang="ru-RU" sz="2800" b="1" dirty="0" err="1"/>
              <a:t>marketing</a:t>
            </a:r>
            <a:r>
              <a:rPr lang="ru-RU" sz="2800" b="1" dirty="0"/>
              <a:t> </a:t>
            </a:r>
            <a:r>
              <a:rPr lang="ru-RU" sz="2800" b="1" dirty="0" err="1"/>
              <a:t>research</a:t>
            </a:r>
            <a:r>
              <a:rPr lang="ru-RU" sz="2800" b="1" dirty="0"/>
              <a:t>? </a:t>
            </a:r>
            <a:r>
              <a:rPr lang="ru-RU" sz="2800" dirty="0" err="1"/>
              <a:t>https</a:t>
            </a:r>
            <a:r>
              <a:rPr lang="ru-RU" sz="2800" dirty="0"/>
              <a:t>://</a:t>
            </a:r>
            <a:r>
              <a:rPr lang="ru-RU" sz="2800" dirty="0" err="1"/>
              <a:t>www.youtube.com</a:t>
            </a:r>
            <a:r>
              <a:rPr lang="ru-RU" sz="2800" dirty="0"/>
              <a:t>/</a:t>
            </a:r>
            <a:r>
              <a:rPr lang="ru-RU" sz="2800" dirty="0" err="1"/>
              <a:t>watch?v</a:t>
            </a:r>
            <a:r>
              <a:rPr lang="ru-RU" sz="2800" dirty="0"/>
              <a:t>=p0QsNb4DD_4</a:t>
            </a:r>
          </a:p>
          <a:p>
            <a:r>
              <a:rPr lang="ru-RU" sz="2800" dirty="0" err="1"/>
              <a:t>https</a:t>
            </a:r>
            <a:r>
              <a:rPr lang="ru-RU" sz="2800" dirty="0"/>
              <a:t>://</a:t>
            </a:r>
            <a:r>
              <a:rPr lang="ru-RU" sz="2800" dirty="0" err="1"/>
              <a:t>www.youtube.com</a:t>
            </a:r>
            <a:r>
              <a:rPr lang="ru-RU" sz="2800" dirty="0"/>
              <a:t>/</a:t>
            </a:r>
            <a:r>
              <a:rPr lang="ru-RU" sz="2800" dirty="0" err="1"/>
              <a:t>watch?v</a:t>
            </a:r>
            <a:r>
              <a:rPr lang="ru-RU" sz="2800" dirty="0"/>
              <a:t>=Zq391bgs6h0</a:t>
            </a:r>
          </a:p>
          <a:p>
            <a:endParaRPr lang="ru-RU" sz="2800" dirty="0"/>
          </a:p>
          <a:p>
            <a:r>
              <a:rPr lang="ru-RU" sz="2800" b="1" dirty="0" err="1"/>
              <a:t>Why</a:t>
            </a:r>
            <a:r>
              <a:rPr lang="ru-RU" sz="2800" b="1" dirty="0"/>
              <a:t> </a:t>
            </a:r>
            <a:r>
              <a:rPr lang="ru-RU" sz="2800" b="1" dirty="0" err="1"/>
              <a:t>Market</a:t>
            </a:r>
            <a:r>
              <a:rPr lang="ru-RU" sz="2800" b="1" dirty="0"/>
              <a:t> </a:t>
            </a:r>
            <a:r>
              <a:rPr lang="ru-RU" sz="2800" b="1" dirty="0" err="1"/>
              <a:t>Research</a:t>
            </a:r>
            <a:r>
              <a:rPr lang="ru-RU" sz="2800" b="1" dirty="0"/>
              <a:t> </a:t>
            </a:r>
            <a:r>
              <a:rPr lang="ru-RU" sz="2800" b="1" dirty="0" err="1"/>
              <a:t>is</a:t>
            </a:r>
            <a:r>
              <a:rPr lang="ru-RU" sz="2800" b="1" dirty="0"/>
              <a:t> </a:t>
            </a:r>
            <a:r>
              <a:rPr lang="ru-RU" sz="2800" b="1" dirty="0" err="1"/>
              <a:t>Important</a:t>
            </a:r>
            <a:r>
              <a:rPr lang="ru-RU" sz="2800" b="1" dirty="0"/>
              <a:t>?</a:t>
            </a:r>
          </a:p>
          <a:p>
            <a:r>
              <a:rPr lang="ru-RU" sz="2800" dirty="0" err="1"/>
              <a:t>https</a:t>
            </a:r>
            <a:r>
              <a:rPr lang="ru-RU" sz="2800" dirty="0"/>
              <a:t>://</a:t>
            </a:r>
            <a:r>
              <a:rPr lang="ru-RU" sz="2800" dirty="0" err="1"/>
              <a:t>www.youtube.com</a:t>
            </a:r>
            <a:r>
              <a:rPr lang="ru-RU" sz="2800" dirty="0"/>
              <a:t>/</a:t>
            </a:r>
            <a:r>
              <a:rPr lang="ru-RU" sz="2800" dirty="0" err="1"/>
              <a:t>watch?v</a:t>
            </a:r>
            <a:r>
              <a:rPr lang="ru-RU" sz="2800" dirty="0"/>
              <a:t>=1Fja06iCIE0</a:t>
            </a:r>
          </a:p>
        </p:txBody>
      </p:sp>
    </p:spTree>
    <p:extLst>
      <p:ext uri="{BB962C8B-B14F-4D97-AF65-F5344CB8AC3E}">
        <p14:creationId xmlns:p14="http://schemas.microsoft.com/office/powerpoint/2010/main" val="2361823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954107"/>
          </a:xfrm>
          <a:prstGeom prst="rect">
            <a:avLst/>
          </a:prstGeom>
        </p:spPr>
        <p:txBody>
          <a:bodyPr wrap="square">
            <a:spAutoFit/>
          </a:bodyPr>
          <a:lstStyle/>
          <a:p>
            <a:pPr algn="ctr"/>
            <a:r>
              <a:rPr lang="ru-RU" sz="2800" b="1" dirty="0"/>
              <a:t>МАРКЕТИНГОВІ ДОСЛІДЖЕННЯ ЯК РЕЗУЛЬТАТ І ЧИННИК У СИСТЕМІ ДОСЛІДЖЕНЬ</a:t>
            </a:r>
            <a:endParaRPr lang="ru-RU" sz="2800"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3108543"/>
          </a:xfrm>
          <a:prstGeom prst="rect">
            <a:avLst/>
          </a:prstGeom>
        </p:spPr>
        <p:txBody>
          <a:bodyPr wrap="square">
            <a:spAutoFit/>
          </a:bodyPr>
          <a:lstStyle/>
          <a:p>
            <a:r>
              <a:rPr lang="ru-RU" sz="2800" dirty="0" err="1"/>
              <a:t>Кожне</a:t>
            </a:r>
            <a:r>
              <a:rPr lang="ru-RU" sz="2800" dirty="0"/>
              <a:t> </a:t>
            </a:r>
            <a:r>
              <a:rPr lang="ru-RU" sz="2800" dirty="0" err="1"/>
              <a:t>маркетингове</a:t>
            </a:r>
            <a:r>
              <a:rPr lang="ru-RU" sz="2800" dirty="0"/>
              <a:t> </a:t>
            </a:r>
            <a:r>
              <a:rPr lang="ru-RU" sz="2800" dirty="0" err="1"/>
              <a:t>дослідження</a:t>
            </a:r>
            <a:r>
              <a:rPr lang="ru-RU" sz="2800" dirty="0"/>
              <a:t> </a:t>
            </a:r>
            <a:r>
              <a:rPr lang="ru-RU" sz="2800" dirty="0" err="1"/>
              <a:t>складається</a:t>
            </a:r>
            <a:r>
              <a:rPr lang="ru-RU" sz="2800" dirty="0"/>
              <a:t> з </a:t>
            </a:r>
            <a:r>
              <a:rPr lang="ru-RU" sz="2800" dirty="0" err="1"/>
              <a:t>декількох</a:t>
            </a:r>
            <a:r>
              <a:rPr lang="ru-RU" sz="2800" dirty="0"/>
              <a:t> </a:t>
            </a:r>
            <a:r>
              <a:rPr lang="ru-RU" sz="2800" dirty="0" err="1"/>
              <a:t>етапів</a:t>
            </a:r>
            <a:r>
              <a:rPr lang="ru-RU" sz="2800" dirty="0"/>
              <a:t>. </a:t>
            </a:r>
            <a:r>
              <a:rPr lang="ru-RU" sz="2800" dirty="0" err="1"/>
              <a:t>Якість</a:t>
            </a:r>
            <a:r>
              <a:rPr lang="ru-RU" sz="2800" dirty="0"/>
              <a:t> і </a:t>
            </a:r>
            <a:r>
              <a:rPr lang="ru-RU" sz="2800" dirty="0" err="1"/>
              <a:t>професіоналізм</a:t>
            </a:r>
            <a:r>
              <a:rPr lang="ru-RU" sz="2800" dirty="0"/>
              <a:t> </a:t>
            </a:r>
            <a:r>
              <a:rPr lang="ru-RU" sz="2800" dirty="0" err="1"/>
              <a:t>протягом</a:t>
            </a:r>
            <a:r>
              <a:rPr lang="ru-RU" sz="2800" dirty="0"/>
              <a:t> </a:t>
            </a:r>
            <a:r>
              <a:rPr lang="ru-RU" sz="2800" dirty="0" err="1"/>
              <a:t>усього</a:t>
            </a:r>
            <a:r>
              <a:rPr lang="ru-RU" sz="2800" dirty="0"/>
              <a:t> </a:t>
            </a:r>
            <a:r>
              <a:rPr lang="ru-RU" sz="2800" dirty="0" err="1"/>
              <a:t>дослідження</a:t>
            </a:r>
            <a:r>
              <a:rPr lang="ru-RU" sz="2800" dirty="0"/>
              <a:t> </a:t>
            </a:r>
            <a:r>
              <a:rPr lang="ru-RU" sz="2800" dirty="0" err="1"/>
              <a:t>є</a:t>
            </a:r>
            <a:r>
              <a:rPr lang="ru-RU" sz="2800" dirty="0"/>
              <a:t> </a:t>
            </a:r>
            <a:r>
              <a:rPr lang="ru-RU" sz="2800" dirty="0" err="1"/>
              <a:t>гарантією</a:t>
            </a:r>
            <a:r>
              <a:rPr lang="ru-RU" sz="2800" dirty="0"/>
              <a:t> </a:t>
            </a:r>
            <a:r>
              <a:rPr lang="ru-RU" sz="2800" dirty="0" err="1"/>
              <a:t>надійності</a:t>
            </a:r>
            <a:r>
              <a:rPr lang="ru-RU" sz="2800" dirty="0"/>
              <a:t> та </a:t>
            </a:r>
            <a:r>
              <a:rPr lang="ru-RU" sz="2800" dirty="0" err="1"/>
              <a:t>цінності</a:t>
            </a:r>
            <a:r>
              <a:rPr lang="ru-RU" sz="2800" dirty="0"/>
              <a:t> </a:t>
            </a:r>
            <a:r>
              <a:rPr lang="ru-RU" sz="2800" dirty="0" err="1"/>
              <a:t>отриманої</a:t>
            </a:r>
            <a:r>
              <a:rPr lang="ru-RU" sz="2800" dirty="0"/>
              <a:t> </a:t>
            </a:r>
            <a:r>
              <a:rPr lang="ru-RU" sz="2800" dirty="0" err="1"/>
              <a:t>інформації</a:t>
            </a:r>
            <a:r>
              <a:rPr lang="ru-RU" sz="2800" dirty="0"/>
              <a:t>. </a:t>
            </a:r>
            <a:r>
              <a:rPr lang="ru-RU" sz="2800" dirty="0" err="1"/>
              <a:t>Саме</a:t>
            </a:r>
            <a:r>
              <a:rPr lang="ru-RU" sz="2800" dirty="0"/>
              <a:t> тому </a:t>
            </a:r>
            <a:r>
              <a:rPr lang="ru-RU" sz="2800" dirty="0" err="1"/>
              <a:t>необхідним</a:t>
            </a:r>
            <a:r>
              <a:rPr lang="ru-RU" sz="2800" dirty="0"/>
              <a:t> </a:t>
            </a:r>
            <a:r>
              <a:rPr lang="ru-RU" sz="2800" dirty="0" err="1"/>
              <a:t>є</a:t>
            </a:r>
            <a:r>
              <a:rPr lang="ru-RU" sz="2800" dirty="0"/>
              <a:t> </a:t>
            </a:r>
            <a:r>
              <a:rPr lang="ru-RU" sz="2800" dirty="0" err="1"/>
              <a:t>чітке</a:t>
            </a:r>
            <a:r>
              <a:rPr lang="ru-RU" sz="2800" dirty="0"/>
              <a:t> </a:t>
            </a:r>
            <a:r>
              <a:rPr lang="ru-RU" sz="2800" dirty="0" err="1"/>
              <a:t>дотримання</a:t>
            </a:r>
            <a:r>
              <a:rPr lang="ru-RU" sz="2800" dirty="0"/>
              <a:t> </a:t>
            </a:r>
            <a:r>
              <a:rPr lang="ru-RU" sz="2800" dirty="0" err="1"/>
              <a:t>стандартів</a:t>
            </a:r>
            <a:r>
              <a:rPr lang="ru-RU" sz="2800" dirty="0"/>
              <a:t> на кожному </a:t>
            </a:r>
            <a:r>
              <a:rPr lang="ru-RU" sz="2800" dirty="0" err="1"/>
              <a:t>етапі</a:t>
            </a:r>
            <a:r>
              <a:rPr lang="ru-RU" sz="2800" dirty="0"/>
              <a:t> </a:t>
            </a:r>
            <a:r>
              <a:rPr lang="ru-RU" sz="2800" dirty="0" err="1"/>
              <a:t>дослідження</a:t>
            </a:r>
            <a:r>
              <a:rPr lang="ru-RU" sz="2800" dirty="0"/>
              <a:t>, </a:t>
            </a:r>
            <a:r>
              <a:rPr lang="ru-RU" sz="2800" dirty="0" err="1"/>
              <a:t>що</a:t>
            </a:r>
            <a:r>
              <a:rPr lang="ru-RU" sz="2800" dirty="0"/>
              <a:t> </a:t>
            </a:r>
            <a:r>
              <a:rPr lang="ru-RU" sz="2800" dirty="0" err="1"/>
              <a:t>забезпечує</a:t>
            </a:r>
            <a:r>
              <a:rPr lang="ru-RU" sz="2800" dirty="0"/>
              <a:t> </a:t>
            </a:r>
            <a:r>
              <a:rPr lang="ru-RU" sz="2800" dirty="0" err="1"/>
              <a:t>досліднику</a:t>
            </a:r>
            <a:r>
              <a:rPr lang="ru-RU" sz="2800" dirty="0"/>
              <a:t> </a:t>
            </a:r>
            <a:r>
              <a:rPr lang="ru-RU" sz="2800" dirty="0" err="1"/>
              <a:t>довіру</a:t>
            </a:r>
            <a:r>
              <a:rPr lang="ru-RU" sz="2800" dirty="0"/>
              <a:t> </a:t>
            </a:r>
            <a:r>
              <a:rPr lang="ru-RU" sz="2800" dirty="0" err="1"/>
              <a:t>клієнтів</a:t>
            </a:r>
            <a:r>
              <a:rPr lang="ru-RU" sz="2800" dirty="0"/>
              <a:t> та </a:t>
            </a:r>
            <a:r>
              <a:rPr lang="ru-RU" sz="2800" dirty="0" err="1"/>
              <a:t>незмінну</a:t>
            </a:r>
            <a:r>
              <a:rPr lang="ru-RU" sz="2800" dirty="0"/>
              <a:t> </a:t>
            </a:r>
            <a:r>
              <a:rPr lang="ru-RU" sz="2800" dirty="0" err="1"/>
              <a:t>репутацію</a:t>
            </a:r>
            <a:r>
              <a:rPr lang="ru-RU" sz="2800" dirty="0"/>
              <a:t>.</a:t>
            </a:r>
          </a:p>
        </p:txBody>
      </p:sp>
    </p:spTree>
    <p:extLst>
      <p:ext uri="{BB962C8B-B14F-4D97-AF65-F5344CB8AC3E}">
        <p14:creationId xmlns:p14="http://schemas.microsoft.com/office/powerpoint/2010/main" val="1811725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954107"/>
          </a:xfrm>
          <a:prstGeom prst="rect">
            <a:avLst/>
          </a:prstGeom>
        </p:spPr>
        <p:txBody>
          <a:bodyPr wrap="square">
            <a:spAutoFit/>
          </a:bodyPr>
          <a:lstStyle/>
          <a:p>
            <a:pPr algn="ctr"/>
            <a:r>
              <a:rPr lang="ru-RU" sz="2800" b="1" dirty="0"/>
              <a:t>МАРКЕТИНГОВІ ДОСЛІДЖЕННЯ ЯК РЕЗУЛЬТАТ І ЧИННИК У СИСТЕМІ ДОСЛІДЖЕНЬ</a:t>
            </a:r>
            <a:endParaRPr lang="ru-RU" sz="2800"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209350" y="2367192"/>
            <a:ext cx="8323090" cy="4278094"/>
          </a:xfrm>
          <a:prstGeom prst="rect">
            <a:avLst/>
          </a:prstGeom>
        </p:spPr>
        <p:txBody>
          <a:bodyPr wrap="square">
            <a:spAutoFit/>
          </a:bodyPr>
          <a:lstStyle/>
          <a:p>
            <a:r>
              <a:rPr lang="ru-RU" sz="2800" dirty="0"/>
              <a:t> </a:t>
            </a:r>
            <a:r>
              <a:rPr lang="ru-RU" sz="3200" b="1" dirty="0"/>
              <a:t>Етапи маркетингового </a:t>
            </a:r>
            <a:r>
              <a:rPr lang="ru-RU" sz="3200" b="1" dirty="0" err="1"/>
              <a:t>дослідження</a:t>
            </a:r>
            <a:r>
              <a:rPr lang="ru-RU" sz="3200" b="1" dirty="0"/>
              <a:t>:</a:t>
            </a:r>
          </a:p>
          <a:p>
            <a:r>
              <a:rPr lang="ru-RU" sz="2800" dirty="0"/>
              <a:t>• </a:t>
            </a:r>
            <a:r>
              <a:rPr lang="ru-RU" sz="3000" dirty="0" err="1"/>
              <a:t>Розробка</a:t>
            </a:r>
            <a:r>
              <a:rPr lang="ru-RU" sz="3000" dirty="0"/>
              <a:t> </a:t>
            </a:r>
            <a:r>
              <a:rPr lang="ru-RU" sz="3000" dirty="0" err="1"/>
              <a:t>програми</a:t>
            </a:r>
            <a:r>
              <a:rPr lang="ru-RU" sz="3000" dirty="0"/>
              <a:t> та </a:t>
            </a:r>
            <a:r>
              <a:rPr lang="ru-RU" sz="3000" dirty="0" err="1"/>
              <a:t>інструментарію</a:t>
            </a:r>
            <a:br>
              <a:rPr lang="ru-RU" sz="3000" dirty="0"/>
            </a:br>
            <a:r>
              <a:rPr lang="ru-RU" sz="3000" dirty="0"/>
              <a:t>                                                                   </a:t>
            </a:r>
            <a:r>
              <a:rPr lang="ru-RU" sz="3000" dirty="0" err="1"/>
              <a:t>дослідження</a:t>
            </a:r>
            <a:endParaRPr lang="ru-RU" sz="3000" dirty="0"/>
          </a:p>
          <a:p>
            <a:r>
              <a:rPr lang="ru-RU" sz="3000" dirty="0"/>
              <a:t>• Дизайн </a:t>
            </a:r>
            <a:r>
              <a:rPr lang="ru-RU" sz="3000" dirty="0" err="1"/>
              <a:t>вибірки</a:t>
            </a:r>
            <a:endParaRPr lang="ru-RU" sz="3000" dirty="0"/>
          </a:p>
          <a:p>
            <a:r>
              <a:rPr lang="ru-RU" sz="3000" dirty="0"/>
              <a:t>• </a:t>
            </a:r>
            <a:r>
              <a:rPr lang="ru-RU" sz="3000" dirty="0" err="1"/>
              <a:t>Польовий</a:t>
            </a:r>
            <a:r>
              <a:rPr lang="ru-RU" sz="3000" dirty="0"/>
              <a:t> </a:t>
            </a:r>
            <a:r>
              <a:rPr lang="ru-RU" sz="3000" dirty="0" err="1"/>
              <a:t>етап</a:t>
            </a:r>
            <a:r>
              <a:rPr lang="ru-RU" sz="3000" dirty="0"/>
              <a:t> </a:t>
            </a:r>
            <a:r>
              <a:rPr lang="ru-RU" sz="3000" dirty="0" err="1"/>
              <a:t>збору</a:t>
            </a:r>
            <a:r>
              <a:rPr lang="ru-RU" sz="3000" dirty="0"/>
              <a:t> </a:t>
            </a:r>
            <a:r>
              <a:rPr lang="ru-RU" sz="3000" dirty="0" err="1"/>
              <a:t>інформації</a:t>
            </a:r>
            <a:endParaRPr lang="ru-RU" sz="3000" dirty="0"/>
          </a:p>
          <a:p>
            <a:r>
              <a:rPr lang="ru-RU" sz="3000" dirty="0"/>
              <a:t>• Контроль </a:t>
            </a:r>
            <a:r>
              <a:rPr lang="ru-RU" sz="3000" dirty="0" err="1"/>
              <a:t>якості</a:t>
            </a:r>
            <a:r>
              <a:rPr lang="ru-RU" sz="3000" dirty="0"/>
              <a:t> </a:t>
            </a:r>
            <a:r>
              <a:rPr lang="ru-RU" sz="3000" dirty="0" err="1"/>
              <a:t>отриманої</a:t>
            </a:r>
            <a:r>
              <a:rPr lang="ru-RU" sz="3000" dirty="0"/>
              <a:t> </a:t>
            </a:r>
            <a:r>
              <a:rPr lang="ru-RU" sz="3000" dirty="0" err="1"/>
              <a:t>інформації</a:t>
            </a:r>
            <a:endParaRPr lang="ru-RU" sz="3000" dirty="0"/>
          </a:p>
          <a:p>
            <a:r>
              <a:rPr lang="ru-RU" sz="3000" dirty="0"/>
              <a:t>• </a:t>
            </a:r>
            <a:r>
              <a:rPr lang="ru-RU" sz="3000" dirty="0" err="1"/>
              <a:t>Аналіз</a:t>
            </a:r>
            <a:r>
              <a:rPr lang="ru-RU" sz="3000" dirty="0"/>
              <a:t> </a:t>
            </a:r>
            <a:r>
              <a:rPr lang="ru-RU" sz="3000" dirty="0" err="1"/>
              <a:t>зібраних</a:t>
            </a:r>
            <a:r>
              <a:rPr lang="ru-RU" sz="3000" dirty="0"/>
              <a:t> </a:t>
            </a:r>
            <a:r>
              <a:rPr lang="ru-RU" sz="3000" dirty="0" err="1"/>
              <a:t>даних</a:t>
            </a:r>
            <a:endParaRPr lang="ru-RU" sz="3000" dirty="0"/>
          </a:p>
          <a:p>
            <a:r>
              <a:rPr lang="ru-RU" sz="3000" dirty="0"/>
              <a:t>• </a:t>
            </a:r>
            <a:r>
              <a:rPr lang="ru-RU" sz="3000" dirty="0" err="1"/>
              <a:t>Складення</a:t>
            </a:r>
            <a:r>
              <a:rPr lang="ru-RU" sz="3000" dirty="0"/>
              <a:t> </a:t>
            </a:r>
            <a:r>
              <a:rPr lang="ru-RU" sz="3000" dirty="0" err="1"/>
              <a:t>аналітичного</a:t>
            </a:r>
            <a:r>
              <a:rPr lang="ru-RU" sz="3000" dirty="0"/>
              <a:t> та </a:t>
            </a:r>
            <a:r>
              <a:rPr lang="ru-RU" sz="3000" dirty="0" err="1"/>
              <a:t>технічного</a:t>
            </a:r>
            <a:r>
              <a:rPr lang="ru-RU" sz="3000" dirty="0"/>
              <a:t> </a:t>
            </a:r>
            <a:r>
              <a:rPr lang="ru-RU" sz="3000" dirty="0" err="1"/>
              <a:t>звітів</a:t>
            </a:r>
            <a:endParaRPr lang="ru-RU" sz="3000" dirty="0"/>
          </a:p>
          <a:p>
            <a:r>
              <a:rPr lang="ru-RU" sz="3000" dirty="0"/>
              <a:t>• </a:t>
            </a:r>
            <a:r>
              <a:rPr lang="ru-RU" sz="3000" dirty="0" err="1"/>
              <a:t>Презентація</a:t>
            </a:r>
            <a:r>
              <a:rPr lang="ru-RU" sz="3000" dirty="0"/>
              <a:t> </a:t>
            </a:r>
            <a:r>
              <a:rPr lang="ru-RU" sz="3000" dirty="0" err="1"/>
              <a:t>результатів</a:t>
            </a:r>
            <a:r>
              <a:rPr lang="ru-RU" sz="3000" dirty="0"/>
              <a:t> </a:t>
            </a:r>
            <a:r>
              <a:rPr lang="ru-RU" sz="3000" dirty="0" err="1"/>
              <a:t>дослідження</a:t>
            </a:r>
            <a:endParaRPr lang="ru-RU" sz="3000" dirty="0"/>
          </a:p>
        </p:txBody>
      </p:sp>
    </p:spTree>
    <p:extLst>
      <p:ext uri="{BB962C8B-B14F-4D97-AF65-F5344CB8AC3E}">
        <p14:creationId xmlns:p14="http://schemas.microsoft.com/office/powerpoint/2010/main" val="2278112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1384995"/>
          </a:xfrm>
          <a:prstGeom prst="rect">
            <a:avLst/>
          </a:prstGeom>
        </p:spPr>
        <p:txBody>
          <a:bodyPr wrap="square">
            <a:spAutoFit/>
          </a:bodyPr>
          <a:lstStyle/>
          <a:p>
            <a:pPr algn="ctr"/>
            <a:r>
              <a:rPr lang="ru-RU" sz="2800" b="1" cap="all" dirty="0"/>
              <a:t>Зміст </a:t>
            </a:r>
            <a:r>
              <a:rPr lang="ru-RU" sz="2800" b="1" cap="all" dirty="0" err="1"/>
              <a:t>міжнародних</a:t>
            </a:r>
            <a:r>
              <a:rPr lang="ru-RU" sz="2800" b="1" cap="all" dirty="0"/>
              <a:t> </a:t>
            </a:r>
            <a:r>
              <a:rPr lang="ru-RU" sz="2800" b="1" cap="all" dirty="0" err="1"/>
              <a:t>професійних</a:t>
            </a:r>
            <a:r>
              <a:rPr lang="ru-RU" sz="2800" b="1" cap="all" dirty="0"/>
              <a:t> </a:t>
            </a:r>
            <a:r>
              <a:rPr lang="ru-RU" sz="2800" b="1" cap="all" dirty="0" err="1"/>
              <a:t>кодексів</a:t>
            </a:r>
            <a:r>
              <a:rPr lang="ru-RU" sz="2800" b="1" cap="all" dirty="0"/>
              <a:t> та </a:t>
            </a:r>
            <a:r>
              <a:rPr lang="ru-RU" sz="2800" b="1" cap="all" dirty="0" err="1"/>
              <a:t>стандартів</a:t>
            </a:r>
            <a:br>
              <a:rPr lang="ru-RU" sz="2800" dirty="0"/>
            </a:br>
            <a:r>
              <a:rPr lang="ru-RU" sz="2800" dirty="0"/>
              <a:t>     </a:t>
            </a:r>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107504" y="2348880"/>
            <a:ext cx="8323090" cy="3785652"/>
          </a:xfrm>
          <a:prstGeom prst="rect">
            <a:avLst/>
          </a:prstGeom>
        </p:spPr>
        <p:txBody>
          <a:bodyPr wrap="square">
            <a:spAutoFit/>
          </a:bodyPr>
          <a:lstStyle/>
          <a:p>
            <a:r>
              <a:rPr lang="ru-RU" sz="2800" dirty="0"/>
              <a:t> </a:t>
            </a:r>
            <a:r>
              <a:rPr lang="ru-RU" sz="3000" dirty="0" err="1"/>
              <a:t>Правове</a:t>
            </a:r>
            <a:r>
              <a:rPr lang="ru-RU" sz="3000" dirty="0"/>
              <a:t> </a:t>
            </a:r>
            <a:r>
              <a:rPr lang="ru-RU" sz="3000" dirty="0" err="1"/>
              <a:t>регулювання</a:t>
            </a:r>
            <a:r>
              <a:rPr lang="ru-RU" sz="3000" dirty="0"/>
              <a:t> </a:t>
            </a:r>
            <a:r>
              <a:rPr lang="uk-UA" sz="3000" dirty="0"/>
              <a:t> різних видів маркетингової </a:t>
            </a:r>
            <a:r>
              <a:rPr lang="ru-RU" sz="3000" dirty="0" err="1"/>
              <a:t>діяльності</a:t>
            </a:r>
            <a:r>
              <a:rPr lang="ru-RU" sz="3000" dirty="0"/>
              <a:t> </a:t>
            </a:r>
          </a:p>
          <a:p>
            <a:r>
              <a:rPr lang="ru-RU" sz="3000" dirty="0"/>
              <a:t>(у т.ч. і </a:t>
            </a:r>
            <a:r>
              <a:rPr lang="ru-RU" sz="3000" dirty="0" err="1"/>
              <a:t>маркетингових</a:t>
            </a:r>
            <a:r>
              <a:rPr lang="ru-RU" sz="3000" dirty="0"/>
              <a:t> </a:t>
            </a:r>
            <a:r>
              <a:rPr lang="ru-RU" sz="3000" dirty="0" err="1"/>
              <a:t>досліджень</a:t>
            </a:r>
            <a:r>
              <a:rPr lang="ru-RU" sz="3000" dirty="0"/>
              <a:t>) </a:t>
            </a:r>
          </a:p>
          <a:p>
            <a:r>
              <a:rPr lang="ru-RU" sz="3000" dirty="0"/>
              <a:t>у </a:t>
            </a:r>
            <a:r>
              <a:rPr lang="ru-RU" sz="3000" dirty="0" err="1"/>
              <a:t>країнах</a:t>
            </a:r>
            <a:r>
              <a:rPr lang="ru-RU" sz="3000" dirty="0"/>
              <a:t> з </a:t>
            </a:r>
            <a:r>
              <a:rPr lang="ru-RU" sz="3000" dirty="0" err="1"/>
              <a:t>розвиненою</a:t>
            </a:r>
            <a:r>
              <a:rPr lang="ru-RU" sz="3000" dirty="0"/>
              <a:t> </a:t>
            </a:r>
            <a:r>
              <a:rPr lang="ru-RU" sz="3000" dirty="0" err="1"/>
              <a:t>ринковою</a:t>
            </a:r>
            <a:r>
              <a:rPr lang="ru-RU" sz="3000" dirty="0"/>
              <a:t> </a:t>
            </a:r>
            <a:r>
              <a:rPr lang="ru-RU" sz="3000" dirty="0" err="1"/>
              <a:t>економікою</a:t>
            </a:r>
            <a:r>
              <a:rPr lang="ru-RU" sz="3000" dirty="0"/>
              <a:t> </a:t>
            </a:r>
            <a:r>
              <a:rPr lang="ru-RU" sz="3000" dirty="0" err="1"/>
              <a:t>пройшло</a:t>
            </a:r>
            <a:r>
              <a:rPr lang="ru-RU" sz="3000" dirty="0"/>
              <a:t> </a:t>
            </a:r>
            <a:r>
              <a:rPr lang="ru-RU" sz="3000" dirty="0" err="1"/>
              <a:t>довгий</a:t>
            </a:r>
            <a:r>
              <a:rPr lang="ru-RU" sz="3000" dirty="0"/>
              <a:t> шлях </a:t>
            </a:r>
            <a:r>
              <a:rPr lang="ru-RU" sz="3000" dirty="0" err="1"/>
              <a:t>розвитку</a:t>
            </a:r>
            <a:r>
              <a:rPr lang="ru-RU" sz="3000" dirty="0"/>
              <a:t> і </a:t>
            </a:r>
            <a:r>
              <a:rPr lang="ru-RU" sz="3000" dirty="0" err="1"/>
              <a:t>його</a:t>
            </a:r>
            <a:r>
              <a:rPr lang="ru-RU" sz="3000" dirty="0"/>
              <a:t> </a:t>
            </a:r>
            <a:r>
              <a:rPr lang="ru-RU" sz="3000" dirty="0" err="1"/>
              <a:t>можна</a:t>
            </a:r>
            <a:r>
              <a:rPr lang="ru-RU" sz="3000" dirty="0"/>
              <a:t> </a:t>
            </a:r>
            <a:r>
              <a:rPr lang="ru-RU" sz="3000" dirty="0" err="1"/>
              <a:t>розглядати</a:t>
            </a:r>
            <a:r>
              <a:rPr lang="ru-RU" sz="3000" dirty="0"/>
              <a:t> як </a:t>
            </a:r>
            <a:r>
              <a:rPr lang="ru-RU" sz="3000" dirty="0" err="1"/>
              <a:t>сукупність</a:t>
            </a:r>
            <a:r>
              <a:rPr lang="ru-RU" sz="3000" dirty="0"/>
              <a:t> </a:t>
            </a:r>
            <a:r>
              <a:rPr lang="ru-RU" sz="3000" dirty="0" err="1"/>
              <a:t>ефективних</a:t>
            </a:r>
            <a:r>
              <a:rPr lang="ru-RU" sz="3000" dirty="0"/>
              <a:t> </a:t>
            </a:r>
            <a:r>
              <a:rPr lang="ru-RU" sz="3000" dirty="0" err="1"/>
              <a:t>механізмів</a:t>
            </a:r>
            <a:r>
              <a:rPr lang="ru-RU" sz="3000" dirty="0"/>
              <a:t>, </a:t>
            </a:r>
            <a:r>
              <a:rPr lang="ru-RU" sz="3000" dirty="0" err="1"/>
              <a:t>що</a:t>
            </a:r>
            <a:r>
              <a:rPr lang="ru-RU" sz="3000" dirty="0"/>
              <a:t> </a:t>
            </a:r>
            <a:r>
              <a:rPr lang="ru-RU" sz="3000" dirty="0" err="1"/>
              <a:t>поєднують</a:t>
            </a:r>
            <a:r>
              <a:rPr lang="ru-RU" sz="3000" dirty="0"/>
              <a:t> </a:t>
            </a:r>
            <a:r>
              <a:rPr lang="ru-RU" sz="3000" b="1" dirty="0" err="1">
                <a:solidFill>
                  <a:schemeClr val="accent5">
                    <a:lumMod val="50000"/>
                  </a:schemeClr>
                </a:solidFill>
              </a:rPr>
              <a:t>елементи</a:t>
            </a:r>
            <a:r>
              <a:rPr lang="ru-RU" sz="3000" b="1" dirty="0">
                <a:solidFill>
                  <a:schemeClr val="accent5">
                    <a:lumMod val="50000"/>
                  </a:schemeClr>
                </a:solidFill>
              </a:rPr>
              <a:t> </a:t>
            </a:r>
            <a:r>
              <a:rPr lang="ru-RU" sz="3000" b="1" dirty="0" err="1">
                <a:solidFill>
                  <a:schemeClr val="accent5">
                    <a:lumMod val="50000"/>
                  </a:schemeClr>
                </a:solidFill>
              </a:rPr>
              <a:t>саморегулювання</a:t>
            </a:r>
            <a:r>
              <a:rPr lang="ru-RU" sz="3000" b="1" dirty="0">
                <a:solidFill>
                  <a:schemeClr val="accent5">
                    <a:lumMod val="50000"/>
                  </a:schemeClr>
                </a:solidFill>
              </a:rPr>
              <a:t> і державного </a:t>
            </a:r>
            <a:r>
              <a:rPr lang="ru-RU" sz="3000" b="1" dirty="0" err="1">
                <a:solidFill>
                  <a:schemeClr val="accent5">
                    <a:lumMod val="50000"/>
                  </a:schemeClr>
                </a:solidFill>
              </a:rPr>
              <a:t>регулювання</a:t>
            </a:r>
            <a:r>
              <a:rPr lang="ru-RU" sz="3000" dirty="0"/>
              <a:t>. </a:t>
            </a:r>
          </a:p>
        </p:txBody>
      </p:sp>
    </p:spTree>
    <p:extLst>
      <p:ext uri="{BB962C8B-B14F-4D97-AF65-F5344CB8AC3E}">
        <p14:creationId xmlns:p14="http://schemas.microsoft.com/office/powerpoint/2010/main" val="2183896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1384995"/>
          </a:xfrm>
          <a:prstGeom prst="rect">
            <a:avLst/>
          </a:prstGeom>
        </p:spPr>
        <p:txBody>
          <a:bodyPr wrap="square">
            <a:spAutoFit/>
          </a:bodyPr>
          <a:lstStyle/>
          <a:p>
            <a:pPr algn="ctr"/>
            <a:r>
              <a:rPr lang="ru-RU" sz="2800" b="1" cap="all" dirty="0"/>
              <a:t>Зміст </a:t>
            </a:r>
            <a:r>
              <a:rPr lang="ru-RU" sz="2800" b="1" cap="all" dirty="0" err="1"/>
              <a:t>міжнародних</a:t>
            </a:r>
            <a:r>
              <a:rPr lang="ru-RU" sz="2800" b="1" cap="all" dirty="0"/>
              <a:t> </a:t>
            </a:r>
            <a:r>
              <a:rPr lang="ru-RU" sz="2800" b="1" cap="all" dirty="0" err="1"/>
              <a:t>професійних</a:t>
            </a:r>
            <a:r>
              <a:rPr lang="ru-RU" sz="2800" b="1" cap="all" dirty="0"/>
              <a:t> </a:t>
            </a:r>
            <a:r>
              <a:rPr lang="ru-RU" sz="2800" b="1" cap="all" dirty="0" err="1"/>
              <a:t>кодексів</a:t>
            </a:r>
            <a:r>
              <a:rPr lang="ru-RU" sz="2800" b="1" cap="all" dirty="0"/>
              <a:t> та </a:t>
            </a:r>
            <a:r>
              <a:rPr lang="ru-RU" sz="2800" b="1" cap="all" dirty="0" err="1"/>
              <a:t>стандартів</a:t>
            </a:r>
            <a:br>
              <a:rPr lang="ru-RU" sz="2800" dirty="0"/>
            </a:br>
            <a:r>
              <a:rPr lang="ru-RU" sz="2800" dirty="0"/>
              <a:t>     </a:t>
            </a:r>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107504" y="2348880"/>
            <a:ext cx="8323090" cy="3600986"/>
          </a:xfrm>
          <a:prstGeom prst="rect">
            <a:avLst/>
          </a:prstGeom>
        </p:spPr>
        <p:txBody>
          <a:bodyPr wrap="square">
            <a:spAutoFit/>
          </a:bodyPr>
          <a:lstStyle/>
          <a:p>
            <a:r>
              <a:rPr lang="ru-RU" sz="2800" dirty="0"/>
              <a:t>До </a:t>
            </a:r>
            <a:r>
              <a:rPr lang="ru-RU" sz="2800" dirty="0" err="1"/>
              <a:t>факторів</a:t>
            </a:r>
            <a:r>
              <a:rPr lang="ru-RU" sz="2800" dirty="0"/>
              <a:t> правового </a:t>
            </a:r>
            <a:r>
              <a:rPr lang="ru-RU" sz="2800" dirty="0" err="1"/>
              <a:t>регулювання</a:t>
            </a:r>
            <a:r>
              <a:rPr lang="ru-RU" sz="2800" dirty="0"/>
              <a:t>, </a:t>
            </a:r>
            <a:r>
              <a:rPr lang="ru-RU" sz="2800" dirty="0" err="1"/>
              <a:t>які</a:t>
            </a:r>
            <a:r>
              <a:rPr lang="ru-RU" sz="2800" dirty="0"/>
              <a:t> </a:t>
            </a:r>
            <a:r>
              <a:rPr lang="ru-RU" sz="2800" dirty="0" err="1"/>
              <a:t>впливають</a:t>
            </a:r>
            <a:r>
              <a:rPr lang="ru-RU" sz="2800" dirty="0"/>
              <a:t> на </a:t>
            </a:r>
            <a:r>
              <a:rPr lang="ru-RU" sz="2800" dirty="0" err="1"/>
              <a:t>усі</a:t>
            </a:r>
            <a:r>
              <a:rPr lang="ru-RU" sz="2800" dirty="0"/>
              <a:t> </a:t>
            </a:r>
            <a:r>
              <a:rPr lang="ru-RU" sz="2800" dirty="0" err="1"/>
              <a:t>види</a:t>
            </a:r>
            <a:r>
              <a:rPr lang="ru-RU" sz="2800" dirty="0"/>
              <a:t> </a:t>
            </a:r>
            <a:r>
              <a:rPr lang="ru-RU" sz="2800" dirty="0" err="1"/>
              <a:t>маркетингових</a:t>
            </a:r>
            <a:r>
              <a:rPr lang="ru-RU" sz="2800" dirty="0"/>
              <a:t> </a:t>
            </a:r>
            <a:r>
              <a:rPr lang="ru-RU" sz="2800" dirty="0" err="1"/>
              <a:t>досліджень</a:t>
            </a:r>
            <a:r>
              <a:rPr lang="ru-RU" sz="2800" dirty="0"/>
              <a:t>, </a:t>
            </a:r>
            <a:r>
              <a:rPr lang="ru-RU" sz="2800" dirty="0" err="1"/>
              <a:t>відносяться</a:t>
            </a:r>
            <a:r>
              <a:rPr lang="ru-RU" sz="2800" dirty="0"/>
              <a:t>: </a:t>
            </a:r>
            <a:r>
              <a:rPr lang="ru-RU" sz="2800" dirty="0" err="1"/>
              <a:t>законодавство</a:t>
            </a:r>
            <a:r>
              <a:rPr lang="ru-RU" sz="2800" dirty="0"/>
              <a:t>, </a:t>
            </a:r>
            <a:r>
              <a:rPr lang="ru-RU" sz="2800" dirty="0" err="1"/>
              <a:t>урядові</a:t>
            </a:r>
            <a:r>
              <a:rPr lang="ru-RU" sz="2800" dirty="0"/>
              <a:t> </a:t>
            </a:r>
            <a:r>
              <a:rPr lang="ru-RU" sz="2800" dirty="0" err="1"/>
              <a:t>органи</a:t>
            </a:r>
            <a:r>
              <a:rPr lang="ru-RU" sz="2800" dirty="0"/>
              <a:t>, </a:t>
            </a:r>
            <a:r>
              <a:rPr lang="ru-RU" sz="2800" dirty="0" err="1"/>
              <a:t>громадські</a:t>
            </a:r>
            <a:r>
              <a:rPr lang="ru-RU" sz="2800" dirty="0"/>
              <a:t> </a:t>
            </a:r>
            <a:r>
              <a:rPr lang="ru-RU" sz="2800" dirty="0" err="1"/>
              <a:t>організації</a:t>
            </a:r>
            <a:r>
              <a:rPr lang="ru-RU" sz="2800" dirty="0"/>
              <a:t>, </a:t>
            </a:r>
            <a:r>
              <a:rPr lang="ru-RU" sz="2800" dirty="0" err="1"/>
              <a:t>засоби</a:t>
            </a:r>
            <a:r>
              <a:rPr lang="ru-RU" sz="2800" dirty="0"/>
              <a:t> </a:t>
            </a:r>
            <a:r>
              <a:rPr lang="ru-RU" sz="2800" dirty="0" err="1"/>
              <a:t>масової</a:t>
            </a:r>
            <a:r>
              <a:rPr lang="ru-RU" sz="2800" dirty="0"/>
              <a:t> </a:t>
            </a:r>
            <a:r>
              <a:rPr lang="ru-RU" sz="2800" dirty="0" err="1"/>
              <a:t>інформації</a:t>
            </a:r>
            <a:r>
              <a:rPr lang="ru-RU" sz="2800" dirty="0"/>
              <a:t>, </a:t>
            </a:r>
            <a:r>
              <a:rPr lang="ru-RU" sz="2800" dirty="0" err="1"/>
              <a:t>організації</a:t>
            </a:r>
            <a:r>
              <a:rPr lang="ru-RU" sz="2800" dirty="0"/>
              <a:t> </a:t>
            </a:r>
            <a:r>
              <a:rPr lang="ru-RU" sz="2800" dirty="0" err="1"/>
              <a:t>споживачів</a:t>
            </a:r>
            <a:r>
              <a:rPr lang="ru-RU" sz="2800" dirty="0"/>
              <a:t>, </a:t>
            </a:r>
            <a:r>
              <a:rPr lang="ru-RU" sz="2800" dirty="0" err="1"/>
              <a:t>саморегулювання</a:t>
            </a:r>
            <a:r>
              <a:rPr lang="ru-RU" sz="2800" dirty="0"/>
              <a:t>. В </a:t>
            </a:r>
            <a:r>
              <a:rPr lang="ru-RU" sz="2800" dirty="0" err="1"/>
              <a:t>цілому</a:t>
            </a:r>
            <a:r>
              <a:rPr lang="ru-RU" sz="2800" dirty="0"/>
              <a:t> </a:t>
            </a:r>
            <a:r>
              <a:rPr lang="ru-RU" sz="2800" dirty="0" err="1"/>
              <a:t>маркетингові</a:t>
            </a:r>
            <a:r>
              <a:rPr lang="ru-RU" sz="2800" dirty="0"/>
              <a:t> </a:t>
            </a:r>
            <a:r>
              <a:rPr lang="ru-RU" sz="2800" dirty="0" err="1"/>
              <a:t>дослідження</a:t>
            </a:r>
            <a:r>
              <a:rPr lang="ru-RU" sz="2800" dirty="0"/>
              <a:t> як </a:t>
            </a:r>
            <a:r>
              <a:rPr lang="ru-RU" sz="2800" dirty="0" err="1"/>
              <a:t>бізнес</a:t>
            </a:r>
            <a:r>
              <a:rPr lang="ru-RU" sz="2800" dirty="0"/>
              <a:t> </a:t>
            </a:r>
            <a:r>
              <a:rPr lang="ru-RU" sz="2800" dirty="0" err="1"/>
              <a:t>регулюються</a:t>
            </a:r>
            <a:r>
              <a:rPr lang="ru-RU" sz="2800" dirty="0"/>
              <a:t> </a:t>
            </a:r>
            <a:r>
              <a:rPr lang="ru-RU" sz="2800" dirty="0" err="1"/>
              <a:t>надзвичайно</a:t>
            </a:r>
            <a:r>
              <a:rPr lang="ru-RU" sz="2800" dirty="0"/>
              <a:t> </a:t>
            </a:r>
            <a:r>
              <a:rPr lang="ru-RU" sz="2800" dirty="0" err="1"/>
              <a:t>складним</a:t>
            </a:r>
            <a:r>
              <a:rPr lang="ru-RU" sz="2800" dirty="0"/>
              <a:t> </a:t>
            </a:r>
            <a:r>
              <a:rPr lang="ru-RU" sz="2800" dirty="0" err="1"/>
              <a:t>законодавством</a:t>
            </a:r>
            <a:r>
              <a:rPr lang="ru-RU" sz="2800" dirty="0"/>
              <a:t>. </a:t>
            </a:r>
          </a:p>
          <a:p>
            <a:endParaRPr lang="ru-RU" sz="3200" b="1" dirty="0"/>
          </a:p>
        </p:txBody>
      </p:sp>
    </p:spTree>
    <p:extLst>
      <p:ext uri="{BB962C8B-B14F-4D97-AF65-F5344CB8AC3E}">
        <p14:creationId xmlns:p14="http://schemas.microsoft.com/office/powerpoint/2010/main" val="3689918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1384995"/>
          </a:xfrm>
          <a:prstGeom prst="rect">
            <a:avLst/>
          </a:prstGeom>
        </p:spPr>
        <p:txBody>
          <a:bodyPr wrap="square">
            <a:spAutoFit/>
          </a:bodyPr>
          <a:lstStyle/>
          <a:p>
            <a:pPr algn="ctr"/>
            <a:r>
              <a:rPr lang="ru-RU" sz="2800" b="1" cap="all" dirty="0"/>
              <a:t>Зміст </a:t>
            </a:r>
            <a:r>
              <a:rPr lang="ru-RU" sz="2800" b="1" cap="all" dirty="0" err="1"/>
              <a:t>міжнародних</a:t>
            </a:r>
            <a:r>
              <a:rPr lang="ru-RU" sz="2800" b="1" cap="all" dirty="0"/>
              <a:t> </a:t>
            </a:r>
            <a:r>
              <a:rPr lang="ru-RU" sz="2800" b="1" cap="all" dirty="0" err="1"/>
              <a:t>професійних</a:t>
            </a:r>
            <a:r>
              <a:rPr lang="ru-RU" sz="2800" b="1" cap="all" dirty="0"/>
              <a:t> </a:t>
            </a:r>
            <a:r>
              <a:rPr lang="ru-RU" sz="2800" b="1" cap="all" dirty="0" err="1"/>
              <a:t>кодексів</a:t>
            </a:r>
            <a:r>
              <a:rPr lang="ru-RU" sz="2800" b="1" cap="all" dirty="0"/>
              <a:t> та </a:t>
            </a:r>
            <a:r>
              <a:rPr lang="ru-RU" sz="2800" b="1" cap="all" dirty="0" err="1"/>
              <a:t>стандартів</a:t>
            </a:r>
            <a:br>
              <a:rPr lang="ru-RU" sz="2800" dirty="0"/>
            </a:br>
            <a:r>
              <a:rPr lang="ru-RU" sz="2800" dirty="0"/>
              <a:t>     </a:t>
            </a:r>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107504" y="2348880"/>
            <a:ext cx="8323090" cy="4401205"/>
          </a:xfrm>
          <a:prstGeom prst="rect">
            <a:avLst/>
          </a:prstGeom>
        </p:spPr>
        <p:txBody>
          <a:bodyPr wrap="square">
            <a:spAutoFit/>
          </a:bodyPr>
          <a:lstStyle/>
          <a:p>
            <a:r>
              <a:rPr lang="ru-RU" sz="2800" dirty="0"/>
              <a:t>В </a:t>
            </a:r>
            <a:r>
              <a:rPr lang="ru-RU" sz="2800" dirty="0" err="1"/>
              <a:t>економічно</a:t>
            </a:r>
            <a:r>
              <a:rPr lang="ru-RU" sz="2800" dirty="0"/>
              <a:t> </a:t>
            </a:r>
            <a:r>
              <a:rPr lang="ru-RU" sz="2800" dirty="0" err="1"/>
              <a:t>розвинених</a:t>
            </a:r>
            <a:r>
              <a:rPr lang="ru-RU" sz="2800" dirty="0"/>
              <a:t> </a:t>
            </a:r>
            <a:r>
              <a:rPr lang="ru-RU" sz="2800" dirty="0" err="1"/>
              <a:t>країнах</a:t>
            </a:r>
            <a:r>
              <a:rPr lang="ru-RU" sz="2800" dirty="0"/>
              <a:t> практика державного </a:t>
            </a:r>
            <a:r>
              <a:rPr lang="ru-RU" sz="2800" dirty="0" err="1"/>
              <a:t>регулювання</a:t>
            </a:r>
            <a:r>
              <a:rPr lang="ru-RU" sz="2800" dirty="0"/>
              <a:t> </a:t>
            </a:r>
            <a:r>
              <a:rPr lang="ru-RU" sz="2800" dirty="0" err="1"/>
              <a:t>рекламної</a:t>
            </a:r>
            <a:r>
              <a:rPr lang="ru-RU" sz="2800" dirty="0"/>
              <a:t> </a:t>
            </a:r>
            <a:r>
              <a:rPr lang="ru-RU" sz="2800" dirty="0" err="1"/>
              <a:t>діяльності</a:t>
            </a:r>
            <a:r>
              <a:rPr lang="ru-RU" sz="2800" dirty="0"/>
              <a:t> </a:t>
            </a:r>
            <a:r>
              <a:rPr lang="ru-RU" sz="2800" dirty="0" err="1"/>
              <a:t>склалася</a:t>
            </a:r>
            <a:r>
              <a:rPr lang="ru-RU" sz="2800" dirty="0"/>
              <a:t> </a:t>
            </a:r>
            <a:r>
              <a:rPr lang="ru-RU" sz="2800" dirty="0" err="1"/>
              <a:t>ще</a:t>
            </a:r>
            <a:r>
              <a:rPr lang="ru-RU" sz="2800" dirty="0"/>
              <a:t> на початку </a:t>
            </a:r>
            <a:r>
              <a:rPr lang="ru-RU" sz="2800" dirty="0" err="1"/>
              <a:t>минулого</a:t>
            </a:r>
            <a:r>
              <a:rPr lang="ru-RU" sz="2800" dirty="0"/>
              <a:t> </a:t>
            </a:r>
            <a:r>
              <a:rPr lang="ru-RU" sz="2800" dirty="0" err="1"/>
              <a:t>століття</a:t>
            </a:r>
            <a:r>
              <a:rPr lang="ru-RU" sz="2800" dirty="0"/>
              <a:t>. </a:t>
            </a:r>
            <a:r>
              <a:rPr lang="ru-RU" sz="2800" dirty="0" err="1"/>
              <a:t>Необхідність</a:t>
            </a:r>
            <a:r>
              <a:rPr lang="ru-RU" sz="2800" dirty="0"/>
              <a:t> </a:t>
            </a:r>
            <a:r>
              <a:rPr lang="ru-RU" sz="2800" dirty="0" err="1"/>
              <a:t>введення</a:t>
            </a:r>
            <a:r>
              <a:rPr lang="ru-RU" sz="2800" dirty="0"/>
              <a:t> такого </a:t>
            </a:r>
            <a:r>
              <a:rPr lang="ru-RU" sz="2800" dirty="0" err="1"/>
              <a:t>регулювання</a:t>
            </a:r>
            <a:r>
              <a:rPr lang="ru-RU" sz="2800" dirty="0"/>
              <a:t> </a:t>
            </a:r>
            <a:r>
              <a:rPr lang="ru-RU" sz="2800" dirty="0" err="1"/>
              <a:t>була</a:t>
            </a:r>
            <a:r>
              <a:rPr lang="ru-RU" sz="2800" dirty="0"/>
              <a:t> </a:t>
            </a:r>
            <a:r>
              <a:rPr lang="ru-RU" sz="2800" dirty="0" err="1"/>
              <a:t>обумовлена</a:t>
            </a:r>
            <a:r>
              <a:rPr lang="ru-RU" sz="2800" dirty="0"/>
              <a:t> </a:t>
            </a:r>
            <a:r>
              <a:rPr lang="ru-RU" sz="2800" dirty="0" err="1"/>
              <a:t>тим</a:t>
            </a:r>
            <a:r>
              <a:rPr lang="ru-RU" sz="2800" dirty="0"/>
              <a:t>, </a:t>
            </a:r>
            <a:r>
              <a:rPr lang="ru-RU" sz="2800" dirty="0" err="1"/>
              <a:t>що</a:t>
            </a:r>
            <a:r>
              <a:rPr lang="ru-RU" sz="2800" dirty="0"/>
              <a:t> </a:t>
            </a:r>
            <a:r>
              <a:rPr lang="ru-RU" sz="2800" dirty="0" err="1"/>
              <a:t>протягом</a:t>
            </a:r>
            <a:r>
              <a:rPr lang="ru-RU" sz="2800" dirty="0"/>
              <a:t> </a:t>
            </a:r>
            <a:r>
              <a:rPr lang="ru-RU" sz="2800" dirty="0" err="1"/>
              <a:t>тривалого</a:t>
            </a:r>
            <a:r>
              <a:rPr lang="ru-RU" sz="2800" dirty="0"/>
              <a:t> </a:t>
            </a:r>
            <a:r>
              <a:rPr lang="ru-RU" sz="2800" dirty="0" err="1"/>
              <a:t>періоду</a:t>
            </a:r>
            <a:r>
              <a:rPr lang="ru-RU" sz="2800" dirty="0"/>
              <a:t> часу </a:t>
            </a:r>
            <a:r>
              <a:rPr lang="ru-RU" sz="2800" dirty="0" err="1"/>
              <a:t>видавалося</a:t>
            </a:r>
            <a:r>
              <a:rPr lang="ru-RU" sz="2800" dirty="0"/>
              <a:t> </a:t>
            </a:r>
            <a:r>
              <a:rPr lang="ru-RU" sz="2800" dirty="0" err="1"/>
              <a:t>безліч</a:t>
            </a:r>
            <a:r>
              <a:rPr lang="ru-RU" sz="2800" dirty="0"/>
              <a:t> </a:t>
            </a:r>
            <a:r>
              <a:rPr lang="ru-RU" sz="2800" dirty="0" err="1"/>
              <a:t>законодавчих</a:t>
            </a:r>
            <a:r>
              <a:rPr lang="ru-RU" sz="2800" dirty="0"/>
              <a:t> </a:t>
            </a:r>
            <a:r>
              <a:rPr lang="ru-RU" sz="2800" dirty="0" err="1"/>
              <a:t>нормативів</a:t>
            </a:r>
            <a:r>
              <a:rPr lang="ru-RU" sz="2800" dirty="0"/>
              <a:t> і </a:t>
            </a:r>
            <a:r>
              <a:rPr lang="ru-RU" sz="2800" dirty="0" err="1"/>
              <a:t>правових</a:t>
            </a:r>
            <a:r>
              <a:rPr lang="ru-RU" sz="2800" dirty="0"/>
              <a:t> </a:t>
            </a:r>
            <a:r>
              <a:rPr lang="ru-RU" sz="2800" dirty="0" err="1"/>
              <a:t>актів</a:t>
            </a:r>
            <a:r>
              <a:rPr lang="ru-RU" sz="2800" dirty="0"/>
              <a:t>, </a:t>
            </a:r>
            <a:r>
              <a:rPr lang="ru-RU" sz="2800" dirty="0" err="1"/>
              <a:t>коректне</a:t>
            </a:r>
            <a:r>
              <a:rPr lang="ru-RU" sz="2800" dirty="0"/>
              <a:t> </a:t>
            </a:r>
            <a:r>
              <a:rPr lang="ru-RU" sz="2800" dirty="0" err="1"/>
              <a:t>застосування</a:t>
            </a:r>
            <a:r>
              <a:rPr lang="ru-RU" sz="2800" dirty="0"/>
              <a:t> </a:t>
            </a:r>
            <a:r>
              <a:rPr lang="ru-RU" sz="2800" dirty="0" err="1"/>
              <a:t>яких</a:t>
            </a:r>
            <a:r>
              <a:rPr lang="ru-RU" sz="2800" dirty="0"/>
              <a:t> </a:t>
            </a:r>
            <a:r>
              <a:rPr lang="ru-RU" sz="2800" dirty="0" err="1"/>
              <a:t>вимагало</a:t>
            </a:r>
            <a:r>
              <a:rPr lang="ru-RU" sz="2800" dirty="0"/>
              <a:t> </a:t>
            </a:r>
            <a:r>
              <a:rPr lang="ru-RU" sz="2800" dirty="0" err="1"/>
              <a:t>жорстких</a:t>
            </a:r>
            <a:r>
              <a:rPr lang="ru-RU" sz="2800" dirty="0"/>
              <a:t> умов контролю з боку </a:t>
            </a:r>
            <a:r>
              <a:rPr lang="ru-RU" sz="2800" dirty="0" err="1"/>
              <a:t>держави</a:t>
            </a:r>
            <a:r>
              <a:rPr lang="ru-RU" sz="2800" dirty="0"/>
              <a:t>. Головну роль в такому </a:t>
            </a:r>
            <a:r>
              <a:rPr lang="ru-RU" sz="2800" dirty="0" err="1"/>
              <a:t>регулюванні</a:t>
            </a:r>
            <a:r>
              <a:rPr lang="ru-RU" sz="2800" dirty="0"/>
              <a:t> стали </a:t>
            </a:r>
            <a:r>
              <a:rPr lang="ru-RU" sz="2800" dirty="0" err="1"/>
              <a:t>займати</a:t>
            </a:r>
            <a:r>
              <a:rPr lang="ru-RU" sz="2800" dirty="0"/>
              <a:t> </a:t>
            </a:r>
            <a:r>
              <a:rPr lang="ru-RU" sz="2800" dirty="0" err="1"/>
              <a:t>урядові</a:t>
            </a:r>
            <a:r>
              <a:rPr lang="ru-RU" sz="2800" dirty="0"/>
              <a:t> </a:t>
            </a:r>
            <a:r>
              <a:rPr lang="ru-RU" sz="2800" dirty="0" err="1"/>
              <a:t>органи</a:t>
            </a:r>
            <a:r>
              <a:rPr lang="ru-RU" sz="2800" dirty="0"/>
              <a:t>.</a:t>
            </a:r>
          </a:p>
        </p:txBody>
      </p:sp>
    </p:spTree>
    <p:extLst>
      <p:ext uri="{BB962C8B-B14F-4D97-AF65-F5344CB8AC3E}">
        <p14:creationId xmlns:p14="http://schemas.microsoft.com/office/powerpoint/2010/main" val="28421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C5FDB2F0-B76E-5449-80CB-E9F60D833839}"/>
              </a:ext>
            </a:extLst>
          </p:cNvPr>
          <p:cNvSpPr>
            <a:spLocks noGrp="1"/>
          </p:cNvSpPr>
          <p:nvPr>
            <p:ph type="ctrTitle"/>
          </p:nvPr>
        </p:nvSpPr>
        <p:spPr>
          <a:xfrm>
            <a:off x="179512" y="1628801"/>
            <a:ext cx="8856984" cy="4824536"/>
          </a:xfrm>
        </p:spPr>
        <p:txBody>
          <a:bodyPr>
            <a:noAutofit/>
          </a:bodyPr>
          <a:lstStyle/>
          <a:p>
            <a:pPr marL="457200" indent="-457200" algn="l">
              <a:buFont typeface="Arial" panose="020B0604020202020204" pitchFamily="34" charset="0"/>
              <a:buChar char="•"/>
            </a:pPr>
            <a:r>
              <a:rPr lang="ru-RU" sz="3200" dirty="0" err="1"/>
              <a:t>поглибити</a:t>
            </a:r>
            <a:r>
              <a:rPr lang="ru-RU" sz="3200" dirty="0"/>
              <a:t> </a:t>
            </a:r>
            <a:r>
              <a:rPr lang="ru-RU" sz="3200" dirty="0" err="1"/>
              <a:t>розуміння</a:t>
            </a:r>
            <a:r>
              <a:rPr lang="ru-RU" sz="3200" dirty="0"/>
              <a:t> </a:t>
            </a:r>
            <a:r>
              <a:rPr lang="ru-RU" sz="3200" dirty="0" err="1"/>
              <a:t>сутності</a:t>
            </a:r>
            <a:r>
              <a:rPr lang="ru-RU" sz="3200" dirty="0"/>
              <a:t> </a:t>
            </a:r>
            <a:r>
              <a:rPr lang="ru-RU" sz="3200" dirty="0" err="1"/>
              <a:t>категорій</a:t>
            </a:r>
            <a:r>
              <a:rPr lang="ru-RU" sz="3200" dirty="0"/>
              <a:t> «</a:t>
            </a:r>
            <a:r>
              <a:rPr lang="ru-RU" sz="3200" dirty="0" err="1"/>
              <a:t>маркетингові</a:t>
            </a:r>
            <a:r>
              <a:rPr lang="ru-RU" sz="3200" dirty="0"/>
              <a:t> </a:t>
            </a:r>
            <a:r>
              <a:rPr lang="ru-RU" sz="3200" dirty="0" err="1"/>
              <a:t>дослідження</a:t>
            </a:r>
            <a:r>
              <a:rPr lang="ru-RU" sz="3200" dirty="0"/>
              <a:t>» та «</a:t>
            </a:r>
            <a:r>
              <a:rPr lang="ru-RU" sz="3200" dirty="0" err="1"/>
              <a:t>стандарти</a:t>
            </a:r>
            <a:r>
              <a:rPr lang="ru-RU" sz="3200" dirty="0"/>
              <a:t>», </a:t>
            </a:r>
            <a:br>
              <a:rPr lang="ru-RU" sz="3200" dirty="0"/>
            </a:br>
            <a:r>
              <a:rPr lang="ru-RU" sz="3200" dirty="0" err="1"/>
              <a:t>усвідомити</a:t>
            </a:r>
            <a:r>
              <a:rPr lang="ru-RU" sz="3200" dirty="0"/>
              <a:t> </a:t>
            </a:r>
            <a:r>
              <a:rPr lang="ru-RU" sz="3200" dirty="0" err="1"/>
              <a:t>взаємозв'язок</a:t>
            </a:r>
            <a:r>
              <a:rPr lang="ru-RU" sz="3200" dirty="0"/>
              <a:t> </a:t>
            </a:r>
            <a:r>
              <a:rPr lang="ru-RU" sz="3200" dirty="0" err="1"/>
              <a:t>між</a:t>
            </a:r>
            <a:r>
              <a:rPr lang="ru-RU" sz="3200" dirty="0"/>
              <a:t> </a:t>
            </a:r>
            <a:r>
              <a:rPr lang="ru-RU" sz="3200" dirty="0" err="1"/>
              <a:t>дослідженнями</a:t>
            </a:r>
            <a:r>
              <a:rPr lang="ru-RU" sz="3200" dirty="0"/>
              <a:t> та стандартами </a:t>
            </a:r>
            <a:r>
              <a:rPr lang="ru-RU" sz="3200" dirty="0" err="1"/>
              <a:t>якості</a:t>
            </a:r>
            <a:r>
              <a:rPr lang="ru-RU" sz="3200" dirty="0"/>
              <a:t> </a:t>
            </a:r>
            <a:r>
              <a:rPr lang="ru-RU" sz="3200" dirty="0" err="1"/>
              <a:t>пропонованих</a:t>
            </a:r>
            <a:r>
              <a:rPr lang="ru-RU" sz="3200" dirty="0"/>
              <a:t> </a:t>
            </a:r>
            <a:r>
              <a:rPr lang="ru-RU" sz="3200" dirty="0" err="1"/>
              <a:t>товарів</a:t>
            </a:r>
            <a:r>
              <a:rPr lang="ru-RU" sz="3200" dirty="0"/>
              <a:t>,</a:t>
            </a:r>
            <a:br>
              <a:rPr lang="ru-RU" sz="3200" dirty="0"/>
            </a:br>
            <a:r>
              <a:rPr lang="ru-RU" sz="3200" dirty="0" err="1"/>
              <a:t>ознайомитися</a:t>
            </a:r>
            <a:r>
              <a:rPr lang="ru-RU" sz="3200" dirty="0"/>
              <a:t> з передовою практикою </a:t>
            </a:r>
            <a:r>
              <a:rPr lang="ru-RU" sz="3200" dirty="0" err="1"/>
              <a:t>виведення</a:t>
            </a:r>
            <a:r>
              <a:rPr lang="ru-RU" sz="3200" dirty="0"/>
              <a:t> </a:t>
            </a:r>
            <a:r>
              <a:rPr lang="ru-RU" sz="3200" dirty="0" err="1"/>
              <a:t>товарів</a:t>
            </a:r>
            <a:r>
              <a:rPr lang="ru-RU" sz="3200" dirty="0"/>
              <a:t> та </a:t>
            </a:r>
            <a:r>
              <a:rPr lang="ru-RU" sz="3200" dirty="0" err="1"/>
              <a:t>послуг</a:t>
            </a:r>
            <a:r>
              <a:rPr lang="ru-RU" sz="3200" dirty="0"/>
              <a:t> на ринки </a:t>
            </a:r>
            <a:r>
              <a:rPr lang="ru-RU" sz="3200" dirty="0" err="1"/>
              <a:t>Європи</a:t>
            </a:r>
            <a:r>
              <a:rPr lang="ru-RU" sz="3200" dirty="0"/>
              <a:t>.</a:t>
            </a:r>
          </a:p>
        </p:txBody>
      </p:sp>
      <p:sp>
        <p:nvSpPr>
          <p:cNvPr id="7" name="Прямоугольник 6">
            <a:extLst>
              <a:ext uri="{FF2B5EF4-FFF2-40B4-BE49-F238E27FC236}">
                <a16:creationId xmlns:a16="http://schemas.microsoft.com/office/drawing/2014/main" id="{7A40EB47-B01F-1C4A-92BE-A38434687D82}"/>
              </a:ext>
            </a:extLst>
          </p:cNvPr>
          <p:cNvSpPr/>
          <p:nvPr/>
        </p:nvSpPr>
        <p:spPr>
          <a:xfrm>
            <a:off x="3203848" y="1305635"/>
            <a:ext cx="2547108" cy="646331"/>
          </a:xfrm>
          <a:prstGeom prst="rect">
            <a:avLst/>
          </a:prstGeom>
        </p:spPr>
        <p:txBody>
          <a:bodyPr wrap="none">
            <a:spAutoFit/>
          </a:bodyPr>
          <a:lstStyle/>
          <a:p>
            <a:r>
              <a:rPr lang="uk-UA" sz="3600" b="1" dirty="0">
                <a:latin typeface="+mj-lt"/>
              </a:rPr>
              <a:t>Цілі зустрічі</a:t>
            </a:r>
            <a:endParaRPr lang="ru-RU" sz="3600" dirty="0">
              <a:latin typeface="+mj-lt"/>
            </a:endParaRPr>
          </a:p>
        </p:txBody>
      </p:sp>
    </p:spTree>
    <p:extLst>
      <p:ext uri="{BB962C8B-B14F-4D97-AF65-F5344CB8AC3E}">
        <p14:creationId xmlns:p14="http://schemas.microsoft.com/office/powerpoint/2010/main" val="256323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1384995"/>
          </a:xfrm>
          <a:prstGeom prst="rect">
            <a:avLst/>
          </a:prstGeom>
        </p:spPr>
        <p:txBody>
          <a:bodyPr wrap="square">
            <a:spAutoFit/>
          </a:bodyPr>
          <a:lstStyle/>
          <a:p>
            <a:pPr algn="ctr"/>
            <a:r>
              <a:rPr lang="ru-RU" sz="2800" b="1" cap="all" dirty="0"/>
              <a:t>Зміст </a:t>
            </a:r>
            <a:r>
              <a:rPr lang="ru-RU" sz="2800" b="1" cap="all" dirty="0" err="1"/>
              <a:t>міжнародних</a:t>
            </a:r>
            <a:r>
              <a:rPr lang="ru-RU" sz="2800" b="1" cap="all" dirty="0"/>
              <a:t> </a:t>
            </a:r>
            <a:r>
              <a:rPr lang="ru-RU" sz="2800" b="1" cap="all" dirty="0" err="1"/>
              <a:t>професійних</a:t>
            </a:r>
            <a:r>
              <a:rPr lang="ru-RU" sz="2800" b="1" cap="all" dirty="0"/>
              <a:t> </a:t>
            </a:r>
            <a:r>
              <a:rPr lang="ru-RU" sz="2800" b="1" cap="all" dirty="0" err="1"/>
              <a:t>кодексів</a:t>
            </a:r>
            <a:r>
              <a:rPr lang="ru-RU" sz="2800" b="1" cap="all" dirty="0"/>
              <a:t> та </a:t>
            </a:r>
            <a:r>
              <a:rPr lang="ru-RU" sz="2800" b="1" cap="all" dirty="0" err="1"/>
              <a:t>стандартів</a:t>
            </a:r>
            <a:br>
              <a:rPr lang="ru-RU" sz="2800" dirty="0"/>
            </a:br>
            <a:r>
              <a:rPr lang="ru-RU" sz="2800" dirty="0"/>
              <a:t>     </a:t>
            </a:r>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1" y="2348880"/>
            <a:ext cx="9029822" cy="3970318"/>
          </a:xfrm>
          <a:prstGeom prst="rect">
            <a:avLst/>
          </a:prstGeom>
        </p:spPr>
        <p:txBody>
          <a:bodyPr wrap="square">
            <a:spAutoFit/>
          </a:bodyPr>
          <a:lstStyle/>
          <a:p>
            <a:r>
              <a:rPr lang="ru-RU" sz="2800" dirty="0"/>
              <a:t>У </a:t>
            </a:r>
            <a:r>
              <a:rPr lang="ru-RU" sz="2800" dirty="0" err="1"/>
              <a:t>Європі</a:t>
            </a:r>
            <a:r>
              <a:rPr lang="ru-RU" sz="2800" dirty="0"/>
              <a:t> </a:t>
            </a:r>
            <a:r>
              <a:rPr lang="ru-RU" sz="2800" dirty="0" err="1"/>
              <a:t>держави</a:t>
            </a:r>
            <a:r>
              <a:rPr lang="ru-RU" sz="2800" dirty="0"/>
              <a:t> </a:t>
            </a:r>
            <a:r>
              <a:rPr lang="ru-RU" sz="2800" dirty="0" err="1"/>
              <a:t>регулюють</a:t>
            </a:r>
            <a:r>
              <a:rPr lang="ru-RU" sz="2800" dirty="0"/>
              <a:t> </a:t>
            </a:r>
            <a:r>
              <a:rPr lang="ru-RU" sz="2800" dirty="0" err="1"/>
              <a:t>маркетингову</a:t>
            </a:r>
            <a:r>
              <a:rPr lang="ru-RU" sz="2800" dirty="0"/>
              <a:t> </a:t>
            </a:r>
            <a:r>
              <a:rPr lang="ru-RU" sz="2800" dirty="0" err="1"/>
              <a:t>діяльність</a:t>
            </a:r>
            <a:r>
              <a:rPr lang="ru-RU" sz="2800" dirty="0"/>
              <a:t> </a:t>
            </a:r>
          </a:p>
          <a:p>
            <a:r>
              <a:rPr lang="ru-RU" sz="2800" dirty="0"/>
              <a:t>на </a:t>
            </a:r>
            <a:r>
              <a:rPr lang="ru-RU" sz="2800" dirty="0" err="1"/>
              <a:t>основі</a:t>
            </a:r>
            <a:r>
              <a:rPr lang="ru-RU" sz="2800" dirty="0"/>
              <a:t> </a:t>
            </a:r>
            <a:r>
              <a:rPr lang="ru-RU" sz="2800" dirty="0" err="1"/>
              <a:t>Європейської</a:t>
            </a:r>
            <a:r>
              <a:rPr lang="ru-RU" sz="2800" dirty="0"/>
              <a:t> </a:t>
            </a:r>
            <a:r>
              <a:rPr lang="ru-RU" sz="2800" dirty="0" err="1"/>
              <a:t>конвенції</a:t>
            </a:r>
            <a:r>
              <a:rPr lang="ru-RU" sz="2800" dirty="0"/>
              <a:t> про </a:t>
            </a:r>
            <a:r>
              <a:rPr lang="ru-RU" sz="2800" dirty="0" err="1"/>
              <a:t>захист</a:t>
            </a:r>
            <a:r>
              <a:rPr lang="ru-RU" sz="2800" dirty="0"/>
              <a:t> прав </a:t>
            </a:r>
            <a:r>
              <a:rPr lang="ru-RU" sz="2800" dirty="0" err="1"/>
              <a:t>людини</a:t>
            </a:r>
            <a:r>
              <a:rPr lang="ru-RU" sz="2800" dirty="0"/>
              <a:t> і </a:t>
            </a:r>
            <a:r>
              <a:rPr lang="ru-RU" sz="2800" dirty="0" err="1"/>
              <a:t>основних</a:t>
            </a:r>
            <a:r>
              <a:rPr lang="ru-RU" sz="2800" dirty="0"/>
              <a:t> свобод 1950 р. </a:t>
            </a:r>
          </a:p>
          <a:p>
            <a:r>
              <a:rPr lang="ru-RU" sz="2800" dirty="0"/>
              <a:t>Спори </a:t>
            </a:r>
            <a:r>
              <a:rPr lang="ru-RU" sz="2800" dirty="0" err="1"/>
              <a:t>між</a:t>
            </a:r>
            <a:r>
              <a:rPr lang="ru-RU" sz="2800" dirty="0"/>
              <a:t> сторонами </a:t>
            </a:r>
            <a:r>
              <a:rPr lang="ru-RU" sz="2800" dirty="0" err="1"/>
              <a:t>вирішуються</a:t>
            </a:r>
            <a:r>
              <a:rPr lang="ru-RU" sz="2800" dirty="0"/>
              <a:t> за </a:t>
            </a:r>
            <a:r>
              <a:rPr lang="ru-RU" sz="2800" dirty="0" err="1"/>
              <a:t>допомогою</a:t>
            </a:r>
            <a:r>
              <a:rPr lang="ru-RU" sz="2800" dirty="0"/>
              <a:t> </a:t>
            </a:r>
            <a:r>
              <a:rPr lang="ru-RU" sz="2800" dirty="0" err="1"/>
              <a:t>Європейського</a:t>
            </a:r>
            <a:r>
              <a:rPr lang="ru-RU" sz="2800" dirty="0"/>
              <a:t> суду з прав </a:t>
            </a:r>
            <a:r>
              <a:rPr lang="ru-RU" sz="2800" dirty="0" err="1"/>
              <a:t>людини</a:t>
            </a:r>
            <a:r>
              <a:rPr lang="ru-RU" sz="2800" dirty="0"/>
              <a:t> та Суду </a:t>
            </a:r>
            <a:r>
              <a:rPr lang="ru-RU" sz="2800" dirty="0" err="1"/>
              <a:t>Європейського</a:t>
            </a:r>
            <a:r>
              <a:rPr lang="ru-RU" sz="2800" dirty="0"/>
              <a:t> союзу (</a:t>
            </a:r>
            <a:r>
              <a:rPr lang="ru-RU" sz="2800" dirty="0" err="1"/>
              <a:t>Страсбурзького</a:t>
            </a:r>
            <a:r>
              <a:rPr lang="ru-RU" sz="2800" dirty="0"/>
              <a:t> суду). </a:t>
            </a:r>
          </a:p>
          <a:p>
            <a:r>
              <a:rPr lang="ru-RU" sz="2800" dirty="0"/>
              <a:t>У </a:t>
            </a:r>
            <a:r>
              <a:rPr lang="ru-RU" sz="2800" dirty="0" err="1"/>
              <a:t>конвенції</a:t>
            </a:r>
            <a:r>
              <a:rPr lang="ru-RU" sz="2800" dirty="0"/>
              <a:t> не </a:t>
            </a:r>
            <a:r>
              <a:rPr lang="ru-RU" sz="2800" dirty="0" err="1"/>
              <a:t>тільки</a:t>
            </a:r>
            <a:r>
              <a:rPr lang="ru-RU" sz="2800" dirty="0"/>
              <a:t> </a:t>
            </a:r>
            <a:r>
              <a:rPr lang="ru-RU" sz="2800" dirty="0" err="1"/>
              <a:t>закріплюється</a:t>
            </a:r>
            <a:r>
              <a:rPr lang="ru-RU" sz="2800" dirty="0"/>
              <a:t> право на свободу </a:t>
            </a:r>
            <a:r>
              <a:rPr lang="ru-RU" sz="2800" dirty="0" err="1"/>
              <a:t>вираження</a:t>
            </a:r>
            <a:r>
              <a:rPr lang="ru-RU" sz="2800" dirty="0"/>
              <a:t> </a:t>
            </a:r>
            <a:r>
              <a:rPr lang="ru-RU" sz="2800" dirty="0" err="1"/>
              <a:t>своєї</a:t>
            </a:r>
            <a:r>
              <a:rPr lang="ru-RU" sz="2800" dirty="0"/>
              <a:t> думки, але і </a:t>
            </a:r>
            <a:r>
              <a:rPr lang="ru-RU" sz="2800" dirty="0" err="1"/>
              <a:t>встановлюється</a:t>
            </a:r>
            <a:r>
              <a:rPr lang="ru-RU" sz="2800" dirty="0"/>
              <a:t> </a:t>
            </a:r>
            <a:r>
              <a:rPr lang="ru-RU" sz="2800" dirty="0" err="1"/>
              <a:t>ефективний</a:t>
            </a:r>
            <a:r>
              <a:rPr lang="ru-RU" sz="2800" dirty="0"/>
              <a:t> </a:t>
            </a:r>
            <a:r>
              <a:rPr lang="ru-RU" sz="2800" dirty="0" err="1"/>
              <a:t>механізм</a:t>
            </a:r>
            <a:r>
              <a:rPr lang="ru-RU" sz="2800" dirty="0"/>
              <a:t> </a:t>
            </a:r>
            <a:r>
              <a:rPr lang="ru-RU" sz="2800" dirty="0" err="1"/>
              <a:t>реалізації</a:t>
            </a:r>
            <a:r>
              <a:rPr lang="ru-RU" sz="2800" dirty="0"/>
              <a:t> </a:t>
            </a:r>
            <a:r>
              <a:rPr lang="ru-RU" sz="2800" dirty="0" err="1"/>
              <a:t>цього</a:t>
            </a:r>
            <a:r>
              <a:rPr lang="ru-RU" sz="2800" dirty="0"/>
              <a:t> права. </a:t>
            </a:r>
          </a:p>
        </p:txBody>
      </p:sp>
    </p:spTree>
    <p:extLst>
      <p:ext uri="{BB962C8B-B14F-4D97-AF65-F5344CB8AC3E}">
        <p14:creationId xmlns:p14="http://schemas.microsoft.com/office/powerpoint/2010/main" val="3053640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1384995"/>
          </a:xfrm>
          <a:prstGeom prst="rect">
            <a:avLst/>
          </a:prstGeom>
        </p:spPr>
        <p:txBody>
          <a:bodyPr wrap="square">
            <a:spAutoFit/>
          </a:bodyPr>
          <a:lstStyle/>
          <a:p>
            <a:pPr algn="ctr"/>
            <a:r>
              <a:rPr lang="ru-RU" sz="2800" b="1" cap="all" dirty="0"/>
              <a:t>Зміст </a:t>
            </a:r>
            <a:r>
              <a:rPr lang="ru-RU" sz="2800" b="1" cap="all" dirty="0" err="1"/>
              <a:t>міжнародних</a:t>
            </a:r>
            <a:r>
              <a:rPr lang="ru-RU" sz="2800" b="1" cap="all" dirty="0"/>
              <a:t> </a:t>
            </a:r>
            <a:r>
              <a:rPr lang="ru-RU" sz="2800" b="1" cap="all" dirty="0" err="1"/>
              <a:t>професійних</a:t>
            </a:r>
            <a:r>
              <a:rPr lang="ru-RU" sz="2800" b="1" cap="all" dirty="0"/>
              <a:t> </a:t>
            </a:r>
            <a:r>
              <a:rPr lang="ru-RU" sz="2800" b="1" cap="all" dirty="0" err="1"/>
              <a:t>кодексів</a:t>
            </a:r>
            <a:r>
              <a:rPr lang="ru-RU" sz="2800" b="1" cap="all" dirty="0"/>
              <a:t> та </a:t>
            </a:r>
            <a:r>
              <a:rPr lang="ru-RU" sz="2800" b="1" cap="all" dirty="0" err="1"/>
              <a:t>стандартів</a:t>
            </a:r>
            <a:br>
              <a:rPr lang="ru-RU" sz="2800" dirty="0"/>
            </a:br>
            <a:r>
              <a:rPr lang="ru-RU" sz="2800" dirty="0"/>
              <a:t>     </a:t>
            </a:r>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1" y="2348880"/>
            <a:ext cx="9029822" cy="2677656"/>
          </a:xfrm>
          <a:prstGeom prst="rect">
            <a:avLst/>
          </a:prstGeom>
        </p:spPr>
        <p:txBody>
          <a:bodyPr wrap="square">
            <a:spAutoFit/>
          </a:bodyPr>
          <a:lstStyle/>
          <a:p>
            <a:r>
              <a:rPr lang="ru-RU" sz="2800" dirty="0"/>
              <a:t> </a:t>
            </a:r>
            <a:r>
              <a:rPr lang="ru-RU" sz="2800" dirty="0" err="1"/>
              <a:t>Кожен</a:t>
            </a:r>
            <a:r>
              <a:rPr lang="ru-RU" sz="2800" dirty="0"/>
              <a:t> має право: </a:t>
            </a:r>
          </a:p>
          <a:p>
            <a:pPr marL="457200" indent="-457200">
              <a:buFont typeface="Arial" panose="020B0604020202020204" pitchFamily="34" charset="0"/>
              <a:buChar char="•"/>
            </a:pPr>
            <a:r>
              <a:rPr lang="ru-RU" sz="2800" dirty="0"/>
              <a:t>на свободу </a:t>
            </a:r>
            <a:r>
              <a:rPr lang="ru-RU" sz="2800" dirty="0" err="1"/>
              <a:t>вираження</a:t>
            </a:r>
            <a:r>
              <a:rPr lang="ru-RU" sz="2800" dirty="0"/>
              <a:t> </a:t>
            </a:r>
            <a:r>
              <a:rPr lang="ru-RU" sz="2800" dirty="0" err="1"/>
              <a:t>поглядів</a:t>
            </a:r>
            <a:r>
              <a:rPr lang="ru-RU" sz="2800" dirty="0"/>
              <a:t>, </a:t>
            </a:r>
          </a:p>
          <a:p>
            <a:pPr marL="457200" indent="-457200">
              <a:buFont typeface="Arial" panose="020B0604020202020204" pitchFamily="34" charset="0"/>
              <a:buChar char="•"/>
            </a:pPr>
            <a:r>
              <a:rPr lang="ru-RU" sz="2800" dirty="0"/>
              <a:t>свободу </a:t>
            </a:r>
            <a:r>
              <a:rPr lang="ru-RU" sz="2800" dirty="0" err="1"/>
              <a:t>дотримуватися</a:t>
            </a:r>
            <a:r>
              <a:rPr lang="ru-RU" sz="2800" dirty="0"/>
              <a:t> </a:t>
            </a:r>
            <a:r>
              <a:rPr lang="ru-RU" sz="2800" dirty="0" err="1"/>
              <a:t>своїх</a:t>
            </a:r>
            <a:r>
              <a:rPr lang="ru-RU" sz="2800" dirty="0"/>
              <a:t> </a:t>
            </a:r>
            <a:r>
              <a:rPr lang="ru-RU" sz="2800" dirty="0" err="1"/>
              <a:t>поглядів</a:t>
            </a:r>
            <a:r>
              <a:rPr lang="ru-RU" sz="2800" dirty="0"/>
              <a:t>, </a:t>
            </a:r>
          </a:p>
          <a:p>
            <a:pPr marL="457200" indent="-457200">
              <a:buFont typeface="Arial" panose="020B0604020202020204" pitchFamily="34" charset="0"/>
              <a:buChar char="•"/>
            </a:pPr>
            <a:r>
              <a:rPr lang="ru-RU" sz="2800" dirty="0" err="1"/>
              <a:t>одержувати</a:t>
            </a:r>
            <a:r>
              <a:rPr lang="ru-RU" sz="2800" dirty="0"/>
              <a:t> і </a:t>
            </a:r>
            <a:r>
              <a:rPr lang="ru-RU" sz="2800" dirty="0" err="1"/>
              <a:t>поширювати</a:t>
            </a:r>
            <a:r>
              <a:rPr lang="ru-RU" sz="2800" dirty="0"/>
              <a:t> </a:t>
            </a:r>
            <a:r>
              <a:rPr lang="ru-RU" sz="2800" dirty="0" err="1"/>
              <a:t>інформацію</a:t>
            </a:r>
            <a:r>
              <a:rPr lang="ru-RU" sz="2800" dirty="0"/>
              <a:t> та </a:t>
            </a:r>
            <a:r>
              <a:rPr lang="ru-RU" sz="2800" dirty="0" err="1"/>
              <a:t>ідеї</a:t>
            </a:r>
            <a:r>
              <a:rPr lang="ru-RU" sz="2800" dirty="0"/>
              <a:t> без будь-</a:t>
            </a:r>
            <a:r>
              <a:rPr lang="ru-RU" sz="2800" dirty="0" err="1"/>
              <a:t>якого</a:t>
            </a:r>
            <a:r>
              <a:rPr lang="ru-RU" sz="2800" dirty="0"/>
              <a:t> </a:t>
            </a:r>
            <a:r>
              <a:rPr lang="ru-RU" sz="2800" dirty="0" err="1"/>
              <a:t>втручання</a:t>
            </a:r>
            <a:r>
              <a:rPr lang="ru-RU" sz="2800" dirty="0"/>
              <a:t> з боку </a:t>
            </a:r>
            <a:r>
              <a:rPr lang="ru-RU" sz="2800" dirty="0" err="1"/>
              <a:t>органів</a:t>
            </a:r>
            <a:r>
              <a:rPr lang="ru-RU" sz="2800" dirty="0"/>
              <a:t> </a:t>
            </a:r>
            <a:r>
              <a:rPr lang="ru-RU" sz="2800" dirty="0" err="1"/>
              <a:t>державної</a:t>
            </a:r>
            <a:r>
              <a:rPr lang="ru-RU" sz="2800" dirty="0"/>
              <a:t> </a:t>
            </a:r>
            <a:r>
              <a:rPr lang="ru-RU" sz="2800" dirty="0" err="1"/>
              <a:t>влади</a:t>
            </a:r>
            <a:r>
              <a:rPr lang="ru-RU" sz="2800" dirty="0"/>
              <a:t> і </a:t>
            </a:r>
            <a:r>
              <a:rPr lang="ru-RU" sz="2800" dirty="0" err="1"/>
              <a:t>незалежно</a:t>
            </a:r>
            <a:r>
              <a:rPr lang="ru-RU" sz="2800" dirty="0"/>
              <a:t> </a:t>
            </a:r>
            <a:r>
              <a:rPr lang="ru-RU" sz="2800" dirty="0" err="1"/>
              <a:t>від</a:t>
            </a:r>
            <a:r>
              <a:rPr lang="ru-RU" sz="2800" dirty="0"/>
              <a:t> </a:t>
            </a:r>
            <a:r>
              <a:rPr lang="ru-RU" sz="2800" dirty="0" err="1"/>
              <a:t>державних</a:t>
            </a:r>
            <a:r>
              <a:rPr lang="ru-RU" sz="2800" dirty="0"/>
              <a:t> </a:t>
            </a:r>
            <a:r>
              <a:rPr lang="ru-RU" sz="2800" dirty="0" err="1"/>
              <a:t>кордонів</a:t>
            </a:r>
            <a:r>
              <a:rPr lang="ru-RU" sz="2800" dirty="0"/>
              <a:t>. </a:t>
            </a:r>
          </a:p>
        </p:txBody>
      </p:sp>
    </p:spTree>
    <p:extLst>
      <p:ext uri="{BB962C8B-B14F-4D97-AF65-F5344CB8AC3E}">
        <p14:creationId xmlns:p14="http://schemas.microsoft.com/office/powerpoint/2010/main" val="634606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1384995"/>
          </a:xfrm>
          <a:prstGeom prst="rect">
            <a:avLst/>
          </a:prstGeom>
        </p:spPr>
        <p:txBody>
          <a:bodyPr wrap="square">
            <a:spAutoFit/>
          </a:bodyPr>
          <a:lstStyle/>
          <a:p>
            <a:pPr algn="ctr"/>
            <a:r>
              <a:rPr lang="ru-RU" sz="2800" b="1" cap="all" dirty="0"/>
              <a:t>Зміст </a:t>
            </a:r>
            <a:r>
              <a:rPr lang="ru-RU" sz="2800" b="1" cap="all" dirty="0" err="1"/>
              <a:t>міжнародних</a:t>
            </a:r>
            <a:r>
              <a:rPr lang="ru-RU" sz="2800" b="1" cap="all" dirty="0"/>
              <a:t> </a:t>
            </a:r>
            <a:r>
              <a:rPr lang="ru-RU" sz="2800" b="1" cap="all" dirty="0" err="1"/>
              <a:t>професійних</a:t>
            </a:r>
            <a:r>
              <a:rPr lang="ru-RU" sz="2800" b="1" cap="all" dirty="0"/>
              <a:t> </a:t>
            </a:r>
            <a:r>
              <a:rPr lang="ru-RU" sz="2800" b="1" cap="all" dirty="0" err="1"/>
              <a:t>кодексів</a:t>
            </a:r>
            <a:r>
              <a:rPr lang="ru-RU" sz="2800" b="1" cap="all" dirty="0"/>
              <a:t> та </a:t>
            </a:r>
            <a:r>
              <a:rPr lang="ru-RU" sz="2800" b="1" cap="all" dirty="0" err="1"/>
              <a:t>стандартів</a:t>
            </a:r>
            <a:br>
              <a:rPr lang="ru-RU" sz="2800" dirty="0"/>
            </a:br>
            <a:r>
              <a:rPr lang="ru-RU" sz="2800" dirty="0"/>
              <a:t>     </a:t>
            </a:r>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107504" y="2348880"/>
            <a:ext cx="8323090" cy="4401205"/>
          </a:xfrm>
          <a:prstGeom prst="rect">
            <a:avLst/>
          </a:prstGeom>
        </p:spPr>
        <p:txBody>
          <a:bodyPr wrap="square">
            <a:spAutoFit/>
          </a:bodyPr>
          <a:lstStyle/>
          <a:p>
            <a:r>
              <a:rPr lang="ru-RU" sz="2800" dirty="0"/>
              <a:t>Здійснення </a:t>
            </a:r>
            <a:r>
              <a:rPr lang="ru-RU" sz="2800" dirty="0" err="1"/>
              <a:t>цих</a:t>
            </a:r>
            <a:r>
              <a:rPr lang="ru-RU" sz="2800" dirty="0"/>
              <a:t> свобод </a:t>
            </a:r>
            <a:r>
              <a:rPr lang="ru-RU" sz="2800" dirty="0" err="1"/>
              <a:t>може</a:t>
            </a:r>
            <a:r>
              <a:rPr lang="ru-RU" sz="2800" dirty="0"/>
              <a:t> бути </a:t>
            </a:r>
            <a:r>
              <a:rPr lang="ru-RU" sz="2800" dirty="0" err="1"/>
              <a:t>пов'язане</a:t>
            </a:r>
            <a:r>
              <a:rPr lang="ru-RU" sz="2800" dirty="0"/>
              <a:t> з формальностями, </a:t>
            </a:r>
            <a:r>
              <a:rPr lang="ru-RU" sz="2800" dirty="0" err="1"/>
              <a:t>умовами</a:t>
            </a:r>
            <a:r>
              <a:rPr lang="ru-RU" sz="2800" dirty="0"/>
              <a:t>, </a:t>
            </a:r>
            <a:r>
              <a:rPr lang="ru-RU" sz="2800" dirty="0" err="1"/>
              <a:t>обмеженнями</a:t>
            </a:r>
            <a:r>
              <a:rPr lang="ru-RU" sz="2800" dirty="0"/>
              <a:t> </a:t>
            </a:r>
            <a:r>
              <a:rPr lang="ru-RU" sz="2800" dirty="0" err="1"/>
              <a:t>або</a:t>
            </a:r>
            <a:r>
              <a:rPr lang="ru-RU" sz="2800" dirty="0"/>
              <a:t> </a:t>
            </a:r>
            <a:r>
              <a:rPr lang="ru-RU" sz="2800" dirty="0" err="1"/>
              <a:t>санкціями</a:t>
            </a:r>
            <a:r>
              <a:rPr lang="ru-RU" sz="2800" dirty="0"/>
              <a:t>, </a:t>
            </a:r>
            <a:r>
              <a:rPr lang="ru-RU" sz="2800" dirty="0" err="1"/>
              <a:t>що</a:t>
            </a:r>
            <a:r>
              <a:rPr lang="ru-RU" sz="2800" dirty="0"/>
              <a:t> </a:t>
            </a:r>
            <a:r>
              <a:rPr lang="ru-RU" sz="2800" dirty="0" err="1"/>
              <a:t>встановлені</a:t>
            </a:r>
            <a:r>
              <a:rPr lang="ru-RU" sz="2800" dirty="0"/>
              <a:t> законом і </a:t>
            </a:r>
            <a:r>
              <a:rPr lang="ru-RU" sz="2800" dirty="0" err="1"/>
              <a:t>є</a:t>
            </a:r>
            <a:r>
              <a:rPr lang="ru-RU" sz="2800" dirty="0"/>
              <a:t> </a:t>
            </a:r>
            <a:r>
              <a:rPr lang="ru-RU" sz="2800" dirty="0" err="1"/>
              <a:t>необхідними</a:t>
            </a:r>
            <a:r>
              <a:rPr lang="ru-RU" sz="2800" dirty="0"/>
              <a:t> </a:t>
            </a:r>
          </a:p>
          <a:p>
            <a:r>
              <a:rPr lang="ru-RU" sz="2800" dirty="0"/>
              <a:t>в демократичному </a:t>
            </a:r>
            <a:r>
              <a:rPr lang="ru-RU" sz="2800" dirty="0" err="1"/>
              <a:t>суспільстві</a:t>
            </a:r>
            <a:r>
              <a:rPr lang="ru-RU" sz="2800" dirty="0"/>
              <a:t> в </a:t>
            </a:r>
            <a:r>
              <a:rPr lang="ru-RU" sz="2800" dirty="0" err="1"/>
              <a:t>інтересах</a:t>
            </a:r>
            <a:r>
              <a:rPr lang="ru-RU" sz="2800" dirty="0"/>
              <a:t> </a:t>
            </a:r>
            <a:r>
              <a:rPr lang="ru-RU" sz="2800" dirty="0" err="1"/>
              <a:t>національної</a:t>
            </a:r>
            <a:r>
              <a:rPr lang="ru-RU" sz="2800" dirty="0"/>
              <a:t> </a:t>
            </a:r>
            <a:r>
              <a:rPr lang="ru-RU" sz="2800" dirty="0" err="1"/>
              <a:t>безпеки</a:t>
            </a:r>
            <a:r>
              <a:rPr lang="ru-RU" sz="2800" dirty="0"/>
              <a:t>, </a:t>
            </a:r>
            <a:r>
              <a:rPr lang="ru-RU" sz="2800" dirty="0" err="1"/>
              <a:t>територіальної</a:t>
            </a:r>
            <a:r>
              <a:rPr lang="ru-RU" sz="2800" dirty="0"/>
              <a:t> </a:t>
            </a:r>
            <a:r>
              <a:rPr lang="ru-RU" sz="2800" dirty="0" err="1"/>
              <a:t>цілісності</a:t>
            </a:r>
            <a:r>
              <a:rPr lang="ru-RU" sz="2800" dirty="0"/>
              <a:t> </a:t>
            </a:r>
            <a:r>
              <a:rPr lang="ru-RU" sz="2800" dirty="0" err="1"/>
              <a:t>або</a:t>
            </a:r>
            <a:r>
              <a:rPr lang="ru-RU" sz="2800" dirty="0"/>
              <a:t> </a:t>
            </a:r>
            <a:r>
              <a:rPr lang="ru-RU" sz="2800" dirty="0" err="1"/>
              <a:t>громадського</a:t>
            </a:r>
            <a:r>
              <a:rPr lang="ru-RU" sz="2800" dirty="0"/>
              <a:t> порядку, для </a:t>
            </a:r>
            <a:r>
              <a:rPr lang="ru-RU" sz="2800" dirty="0" err="1"/>
              <a:t>охорони</a:t>
            </a:r>
            <a:r>
              <a:rPr lang="ru-RU" sz="2800" dirty="0"/>
              <a:t> </a:t>
            </a:r>
            <a:r>
              <a:rPr lang="ru-RU" sz="2800" dirty="0" err="1"/>
              <a:t>здоров'я</a:t>
            </a:r>
            <a:r>
              <a:rPr lang="ru-RU" sz="2800" dirty="0"/>
              <a:t> </a:t>
            </a:r>
            <a:r>
              <a:rPr lang="ru-RU" sz="2800" dirty="0" err="1"/>
              <a:t>або</a:t>
            </a:r>
            <a:r>
              <a:rPr lang="ru-RU" sz="2800" dirty="0"/>
              <a:t> </a:t>
            </a:r>
            <a:r>
              <a:rPr lang="ru-RU" sz="2800" dirty="0" err="1"/>
              <a:t>моралі</a:t>
            </a:r>
            <a:r>
              <a:rPr lang="ru-RU" sz="2800" dirty="0"/>
              <a:t>, для </a:t>
            </a:r>
            <a:r>
              <a:rPr lang="ru-RU" sz="2800" dirty="0" err="1"/>
              <a:t>захисту</a:t>
            </a:r>
            <a:r>
              <a:rPr lang="ru-RU" sz="2800" dirty="0"/>
              <a:t> </a:t>
            </a:r>
            <a:r>
              <a:rPr lang="ru-RU" sz="2800" dirty="0" err="1"/>
              <a:t>репутації</a:t>
            </a:r>
            <a:r>
              <a:rPr lang="ru-RU" sz="2800" dirty="0"/>
              <a:t> </a:t>
            </a:r>
            <a:r>
              <a:rPr lang="ru-RU" sz="2800" dirty="0" err="1"/>
              <a:t>або</a:t>
            </a:r>
            <a:r>
              <a:rPr lang="ru-RU" sz="2800" dirty="0"/>
              <a:t> прав </a:t>
            </a:r>
            <a:r>
              <a:rPr lang="ru-RU" sz="2800" dirty="0" err="1"/>
              <a:t>інших</a:t>
            </a:r>
            <a:r>
              <a:rPr lang="ru-RU" sz="2800" dirty="0"/>
              <a:t> </a:t>
            </a:r>
            <a:r>
              <a:rPr lang="ru-RU" sz="2800" dirty="0" err="1"/>
              <a:t>осіб</a:t>
            </a:r>
            <a:r>
              <a:rPr lang="ru-RU" sz="2800" dirty="0"/>
              <a:t>, для </a:t>
            </a:r>
            <a:r>
              <a:rPr lang="ru-RU" sz="2800" dirty="0" err="1"/>
              <a:t>запобігання</a:t>
            </a:r>
            <a:r>
              <a:rPr lang="ru-RU" sz="2800" dirty="0"/>
              <a:t> </a:t>
            </a:r>
            <a:r>
              <a:rPr lang="ru-RU" sz="2800" dirty="0" err="1"/>
              <a:t>розголошенню</a:t>
            </a:r>
            <a:r>
              <a:rPr lang="ru-RU" sz="2800" dirty="0"/>
              <a:t> </a:t>
            </a:r>
            <a:r>
              <a:rPr lang="ru-RU" sz="2800" dirty="0" err="1"/>
              <a:t>інформації</a:t>
            </a:r>
            <a:r>
              <a:rPr lang="ru-RU" sz="2800" dirty="0"/>
              <a:t>, </a:t>
            </a:r>
            <a:r>
              <a:rPr lang="ru-RU" sz="2800" dirty="0" err="1"/>
              <a:t>одержаної</a:t>
            </a:r>
            <a:r>
              <a:rPr lang="ru-RU" sz="2800" dirty="0"/>
              <a:t> </a:t>
            </a:r>
            <a:r>
              <a:rPr lang="ru-RU" sz="2800" dirty="0" err="1"/>
              <a:t>конфіденційно</a:t>
            </a:r>
            <a:r>
              <a:rPr lang="ru-RU" sz="2800" dirty="0"/>
              <a:t>, </a:t>
            </a:r>
            <a:r>
              <a:rPr lang="ru-RU" sz="2800" dirty="0" err="1"/>
              <a:t>або</a:t>
            </a:r>
            <a:r>
              <a:rPr lang="ru-RU" sz="2800" dirty="0"/>
              <a:t> для </a:t>
            </a:r>
            <a:r>
              <a:rPr lang="ru-RU" sz="2800" dirty="0" err="1"/>
              <a:t>підтримання</a:t>
            </a:r>
            <a:r>
              <a:rPr lang="ru-RU" sz="2800" dirty="0"/>
              <a:t> авторитету і </a:t>
            </a:r>
            <a:r>
              <a:rPr lang="ru-RU" sz="2800" dirty="0" err="1"/>
              <a:t>неупередженості</a:t>
            </a:r>
            <a:r>
              <a:rPr lang="ru-RU" sz="2800" dirty="0"/>
              <a:t> </a:t>
            </a:r>
            <a:r>
              <a:rPr lang="ru-RU" sz="2800" dirty="0" err="1"/>
              <a:t>правосуддя</a:t>
            </a:r>
            <a:r>
              <a:rPr lang="ru-RU" sz="2800" dirty="0"/>
              <a:t>. </a:t>
            </a:r>
          </a:p>
        </p:txBody>
      </p:sp>
    </p:spTree>
    <p:extLst>
      <p:ext uri="{BB962C8B-B14F-4D97-AF65-F5344CB8AC3E}">
        <p14:creationId xmlns:p14="http://schemas.microsoft.com/office/powerpoint/2010/main" val="2647621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1384995"/>
          </a:xfrm>
          <a:prstGeom prst="rect">
            <a:avLst/>
          </a:prstGeom>
        </p:spPr>
        <p:txBody>
          <a:bodyPr wrap="square">
            <a:spAutoFit/>
          </a:bodyPr>
          <a:lstStyle/>
          <a:p>
            <a:pPr algn="ctr"/>
            <a:r>
              <a:rPr lang="ru-RU" sz="2800" b="1" cap="all" dirty="0"/>
              <a:t>Зміст </a:t>
            </a:r>
            <a:r>
              <a:rPr lang="ru-RU" sz="2800" b="1" cap="all" dirty="0" err="1"/>
              <a:t>міжнародних</a:t>
            </a:r>
            <a:r>
              <a:rPr lang="ru-RU" sz="2800" b="1" cap="all" dirty="0"/>
              <a:t> </a:t>
            </a:r>
            <a:r>
              <a:rPr lang="ru-RU" sz="2800" b="1" cap="all" dirty="0" err="1"/>
              <a:t>професійних</a:t>
            </a:r>
            <a:r>
              <a:rPr lang="ru-RU" sz="2800" b="1" cap="all" dirty="0"/>
              <a:t> </a:t>
            </a:r>
            <a:r>
              <a:rPr lang="ru-RU" sz="2800" b="1" cap="all" dirty="0" err="1"/>
              <a:t>кодексів</a:t>
            </a:r>
            <a:r>
              <a:rPr lang="ru-RU" sz="2800" b="1" cap="all" dirty="0"/>
              <a:t> та </a:t>
            </a:r>
            <a:r>
              <a:rPr lang="ru-RU" sz="2800" b="1" cap="all" dirty="0" err="1"/>
              <a:t>стандартів</a:t>
            </a:r>
            <a:br>
              <a:rPr lang="ru-RU" sz="2800" dirty="0"/>
            </a:br>
            <a:r>
              <a:rPr lang="ru-RU" sz="2800" dirty="0"/>
              <a:t>     </a:t>
            </a:r>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107503" y="2348880"/>
            <a:ext cx="8922319" cy="4493538"/>
          </a:xfrm>
          <a:prstGeom prst="rect">
            <a:avLst/>
          </a:prstGeom>
        </p:spPr>
        <p:txBody>
          <a:bodyPr wrap="square">
            <a:spAutoFit/>
          </a:bodyPr>
          <a:lstStyle/>
          <a:p>
            <a:r>
              <a:rPr lang="ru-RU" sz="2600" dirty="0" err="1"/>
              <a:t>Обмеження</a:t>
            </a:r>
            <a:r>
              <a:rPr lang="ru-RU" sz="2600" dirty="0"/>
              <a:t> </a:t>
            </a:r>
            <a:r>
              <a:rPr lang="ru-RU" sz="2600" dirty="0" err="1"/>
              <a:t>маркетингових</a:t>
            </a:r>
            <a:r>
              <a:rPr lang="ru-RU" sz="2600" dirty="0"/>
              <a:t> </a:t>
            </a:r>
            <a:r>
              <a:rPr lang="ru-RU" sz="2600" dirty="0" err="1"/>
              <a:t>досліджень</a:t>
            </a:r>
            <a:r>
              <a:rPr lang="ru-RU" sz="2600" dirty="0"/>
              <a:t>, на думку </a:t>
            </a:r>
            <a:r>
              <a:rPr lang="ru-RU" sz="2600" dirty="0" err="1"/>
              <a:t>Страсбурзького</a:t>
            </a:r>
            <a:r>
              <a:rPr lang="ru-RU" sz="2600" dirty="0"/>
              <a:t> суду, </a:t>
            </a:r>
            <a:r>
              <a:rPr lang="ru-RU" sz="2600" dirty="0" err="1"/>
              <a:t>повинні</a:t>
            </a:r>
            <a:r>
              <a:rPr lang="ru-RU" sz="2600" dirty="0"/>
              <a:t> бути </a:t>
            </a:r>
            <a:r>
              <a:rPr lang="ru-RU" sz="2600" dirty="0" err="1"/>
              <a:t>передбачені</a:t>
            </a:r>
            <a:r>
              <a:rPr lang="ru-RU" sz="2600" dirty="0"/>
              <a:t> </a:t>
            </a:r>
            <a:r>
              <a:rPr lang="ru-RU" sz="2600" dirty="0" err="1"/>
              <a:t>законодавством</a:t>
            </a:r>
            <a:r>
              <a:rPr lang="ru-RU" sz="2600" dirty="0"/>
              <a:t>, </a:t>
            </a:r>
            <a:r>
              <a:rPr lang="ru-RU" sz="2600" dirty="0" err="1"/>
              <a:t>відповідати</a:t>
            </a:r>
            <a:r>
              <a:rPr lang="ru-RU" sz="2600" dirty="0"/>
              <a:t> </a:t>
            </a:r>
            <a:r>
              <a:rPr lang="ru-RU" sz="2600" dirty="0" err="1"/>
              <a:t>законним</a:t>
            </a:r>
            <a:r>
              <a:rPr lang="ru-RU" sz="2600" dirty="0"/>
              <a:t> </a:t>
            </a:r>
            <a:r>
              <a:rPr lang="ru-RU" sz="2600" dirty="0" err="1"/>
              <a:t>цілям</a:t>
            </a:r>
            <a:r>
              <a:rPr lang="ru-RU" sz="2600" dirty="0"/>
              <a:t> і бути </a:t>
            </a:r>
            <a:r>
              <a:rPr lang="ru-RU" sz="2600" dirty="0" err="1"/>
              <a:t>необхідними</a:t>
            </a:r>
            <a:r>
              <a:rPr lang="ru-RU" sz="2600" dirty="0"/>
              <a:t> в демократичному </a:t>
            </a:r>
            <a:r>
              <a:rPr lang="ru-RU" sz="2600" dirty="0" err="1"/>
              <a:t>суспільстві</a:t>
            </a:r>
            <a:r>
              <a:rPr lang="ru-RU" sz="2600" dirty="0"/>
              <a:t>.</a:t>
            </a:r>
          </a:p>
          <a:p>
            <a:r>
              <a:rPr lang="ru-RU" sz="2600" dirty="0" err="1"/>
              <a:t>Європейське</a:t>
            </a:r>
            <a:r>
              <a:rPr lang="ru-RU" sz="2600" dirty="0"/>
              <a:t> </a:t>
            </a:r>
            <a:r>
              <a:rPr lang="ru-RU" sz="2600" dirty="0" err="1"/>
              <a:t>законодавство</a:t>
            </a:r>
            <a:r>
              <a:rPr lang="ru-RU" sz="2600" dirty="0"/>
              <a:t>, </a:t>
            </a:r>
            <a:r>
              <a:rPr lang="ru-RU" sz="2600" dirty="0" err="1"/>
              <a:t>що</a:t>
            </a:r>
            <a:r>
              <a:rPr lang="ru-RU" sz="2600" dirty="0"/>
              <a:t> </a:t>
            </a:r>
            <a:r>
              <a:rPr lang="ru-RU" sz="2600" dirty="0" err="1"/>
              <a:t>обмежує</a:t>
            </a:r>
            <a:r>
              <a:rPr lang="ru-RU" sz="2600" dirty="0"/>
              <a:t> </a:t>
            </a:r>
            <a:r>
              <a:rPr lang="ru-RU" sz="2600" dirty="0" err="1"/>
              <a:t>маркетингові</a:t>
            </a:r>
            <a:r>
              <a:rPr lang="ru-RU" sz="2600" dirty="0"/>
              <a:t> </a:t>
            </a:r>
            <a:r>
              <a:rPr lang="ru-RU" sz="2600" dirty="0" err="1"/>
              <a:t>дослідження</a:t>
            </a:r>
            <a:r>
              <a:rPr lang="ru-RU" sz="2600" dirty="0"/>
              <a:t>, </a:t>
            </a:r>
            <a:r>
              <a:rPr lang="ru-RU" sz="2600" dirty="0" err="1"/>
              <a:t>включає</a:t>
            </a:r>
            <a:r>
              <a:rPr lang="ru-RU" sz="2600" dirty="0"/>
              <a:t> не </a:t>
            </a:r>
            <a:r>
              <a:rPr lang="ru-RU" sz="2600" dirty="0" err="1"/>
              <a:t>тільки</a:t>
            </a:r>
            <a:r>
              <a:rPr lang="ru-RU" sz="2600" dirty="0"/>
              <a:t> </a:t>
            </a:r>
            <a:r>
              <a:rPr lang="ru-RU" sz="2600" dirty="0" err="1"/>
              <a:t>нормативні</a:t>
            </a:r>
            <a:r>
              <a:rPr lang="ru-RU" sz="2600" dirty="0"/>
              <a:t> </a:t>
            </a:r>
            <a:r>
              <a:rPr lang="ru-RU" sz="2600" dirty="0" err="1"/>
              <a:t>акти</a:t>
            </a:r>
            <a:r>
              <a:rPr lang="ru-RU" sz="2600" dirty="0"/>
              <a:t> </a:t>
            </a:r>
            <a:r>
              <a:rPr lang="ru-RU" sz="2600" dirty="0" err="1"/>
              <a:t>окремих</a:t>
            </a:r>
            <a:r>
              <a:rPr lang="ru-RU" sz="2600" dirty="0"/>
              <a:t> держав, а й </a:t>
            </a:r>
            <a:r>
              <a:rPr lang="ru-RU" sz="2600" dirty="0" err="1"/>
              <a:t>міжнародні</a:t>
            </a:r>
            <a:r>
              <a:rPr lang="ru-RU" sz="2600" dirty="0"/>
              <a:t> </a:t>
            </a:r>
            <a:r>
              <a:rPr lang="ru-RU" sz="2600" dirty="0" err="1"/>
              <a:t>акти</a:t>
            </a:r>
            <a:r>
              <a:rPr lang="ru-RU" sz="2600" dirty="0"/>
              <a:t>, а </a:t>
            </a:r>
            <a:r>
              <a:rPr lang="ru-RU" sz="2600" dirty="0" err="1"/>
              <a:t>також</a:t>
            </a:r>
            <a:r>
              <a:rPr lang="ru-RU" sz="2600" dirty="0"/>
              <a:t> </a:t>
            </a:r>
            <a:r>
              <a:rPr lang="ru-RU" sz="2600" dirty="0" err="1"/>
              <a:t>акти</a:t>
            </a:r>
            <a:r>
              <a:rPr lang="ru-RU" sz="2600" dirty="0"/>
              <a:t> </a:t>
            </a:r>
            <a:r>
              <a:rPr lang="ru-RU" sz="2600" dirty="0" err="1"/>
              <a:t>саморегулювання</a:t>
            </a:r>
            <a:r>
              <a:rPr lang="ru-RU" sz="2600" dirty="0"/>
              <a:t>, </a:t>
            </a:r>
            <a:r>
              <a:rPr lang="ru-RU" sz="2600" dirty="0" err="1"/>
              <a:t>представлені</a:t>
            </a:r>
            <a:r>
              <a:rPr lang="ru-RU" sz="2600" dirty="0"/>
              <a:t> кодексами </a:t>
            </a:r>
            <a:r>
              <a:rPr lang="ru-RU" sz="2600" dirty="0" err="1"/>
              <a:t>етики</a:t>
            </a:r>
            <a:r>
              <a:rPr lang="ru-RU" sz="2600" dirty="0"/>
              <a:t> </a:t>
            </a:r>
            <a:r>
              <a:rPr lang="ru-RU" sz="2600" dirty="0" err="1"/>
              <a:t>професійних</a:t>
            </a:r>
            <a:r>
              <a:rPr lang="ru-RU" sz="2600" dirty="0"/>
              <a:t> </a:t>
            </a:r>
            <a:r>
              <a:rPr lang="ru-RU" sz="2600" dirty="0" err="1"/>
              <a:t>асоціацій</a:t>
            </a:r>
            <a:r>
              <a:rPr lang="ru-RU" sz="2600" dirty="0"/>
              <a:t>. </a:t>
            </a:r>
            <a:r>
              <a:rPr lang="ru-RU" sz="2600" dirty="0" err="1"/>
              <a:t>Загальні</a:t>
            </a:r>
            <a:r>
              <a:rPr lang="ru-RU" sz="2600" dirty="0"/>
              <a:t> </a:t>
            </a:r>
            <a:r>
              <a:rPr lang="ru-RU" sz="2600" dirty="0" err="1"/>
              <a:t>вимоги</a:t>
            </a:r>
            <a:r>
              <a:rPr lang="ru-RU" sz="2600" dirty="0"/>
              <a:t> до </a:t>
            </a:r>
            <a:r>
              <a:rPr lang="ru-RU" sz="2600" dirty="0" err="1"/>
              <a:t>реклами</a:t>
            </a:r>
            <a:r>
              <a:rPr lang="ru-RU" sz="2600" dirty="0"/>
              <a:t> в </a:t>
            </a:r>
            <a:r>
              <a:rPr lang="ru-RU" sz="2600" dirty="0" err="1"/>
              <a:t>європейських</a:t>
            </a:r>
            <a:r>
              <a:rPr lang="ru-RU" sz="2600" dirty="0"/>
              <a:t> державах </a:t>
            </a:r>
            <a:r>
              <a:rPr lang="ru-RU" sz="2600" dirty="0" err="1"/>
              <a:t>відповідають</a:t>
            </a:r>
            <a:r>
              <a:rPr lang="ru-RU" sz="2600" dirty="0"/>
              <a:t> </a:t>
            </a:r>
            <a:r>
              <a:rPr lang="ru-RU" sz="2600" dirty="0" err="1"/>
              <a:t>вимогам</a:t>
            </a:r>
            <a:r>
              <a:rPr lang="ru-RU" sz="2600" dirty="0"/>
              <a:t> </a:t>
            </a:r>
            <a:r>
              <a:rPr lang="ru-RU" sz="2600" dirty="0" err="1"/>
              <a:t>консолідованого</a:t>
            </a:r>
            <a:r>
              <a:rPr lang="ru-RU" sz="2600" dirty="0"/>
              <a:t> Кодексу МТП практики </a:t>
            </a:r>
            <a:r>
              <a:rPr lang="ru-RU" sz="2600" dirty="0" err="1"/>
              <a:t>реклами</a:t>
            </a:r>
            <a:r>
              <a:rPr lang="ru-RU" sz="2600" dirty="0"/>
              <a:t> та </a:t>
            </a:r>
            <a:r>
              <a:rPr lang="ru-RU" sz="2600" dirty="0" err="1"/>
              <a:t>маркетингових</a:t>
            </a:r>
            <a:r>
              <a:rPr lang="ru-RU" sz="2600" dirty="0"/>
              <a:t> </a:t>
            </a:r>
            <a:r>
              <a:rPr lang="ru-RU" sz="2600" dirty="0" err="1"/>
              <a:t>комунікацій</a:t>
            </a:r>
            <a:r>
              <a:rPr lang="ru-RU" sz="2600" dirty="0"/>
              <a:t>.</a:t>
            </a:r>
          </a:p>
        </p:txBody>
      </p:sp>
    </p:spTree>
    <p:extLst>
      <p:ext uri="{BB962C8B-B14F-4D97-AF65-F5344CB8AC3E}">
        <p14:creationId xmlns:p14="http://schemas.microsoft.com/office/powerpoint/2010/main" val="2906223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584775"/>
          </a:xfrm>
          <a:prstGeom prst="rect">
            <a:avLst/>
          </a:prstGeom>
        </p:spPr>
        <p:txBody>
          <a:bodyPr wrap="square">
            <a:spAutoFit/>
          </a:bodyPr>
          <a:lstStyle/>
          <a:p>
            <a:pPr algn="ctr"/>
            <a:r>
              <a:rPr lang="ru-RU" sz="2800" cap="all" dirty="0"/>
              <a:t> </a:t>
            </a:r>
            <a:r>
              <a:rPr lang="ru-RU" sz="3200" b="1" cap="all" dirty="0"/>
              <a:t>Кодекси </a:t>
            </a:r>
            <a:r>
              <a:rPr lang="ru-RU" sz="3200" b="1" dirty="0"/>
              <a:t>ТА ДИРЕКИВИ </a:t>
            </a:r>
            <a:r>
              <a:rPr lang="en-GB" sz="3200" b="1" dirty="0"/>
              <a:t>ESOMAR</a:t>
            </a:r>
            <a:endParaRPr lang="ru-RU" sz="32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209350" y="2367192"/>
            <a:ext cx="8323090" cy="4401205"/>
          </a:xfrm>
          <a:prstGeom prst="rect">
            <a:avLst/>
          </a:prstGeom>
        </p:spPr>
        <p:txBody>
          <a:bodyPr wrap="square">
            <a:spAutoFit/>
          </a:bodyPr>
          <a:lstStyle/>
          <a:p>
            <a:r>
              <a:rPr lang="ru-RU" sz="2800" dirty="0"/>
              <a:t>Міжнародний </a:t>
            </a:r>
            <a:r>
              <a:rPr lang="ru-RU" sz="2800" dirty="0" err="1"/>
              <a:t>процесуальний</a:t>
            </a:r>
            <a:r>
              <a:rPr lang="ru-RU" sz="2800" dirty="0"/>
              <a:t> кодекс </a:t>
            </a:r>
            <a:r>
              <a:rPr lang="ru-RU" sz="2800" dirty="0" err="1"/>
              <a:t>маркетингових</a:t>
            </a:r>
            <a:r>
              <a:rPr lang="ru-RU" sz="2800" dirty="0"/>
              <a:t> і </a:t>
            </a:r>
            <a:r>
              <a:rPr lang="ru-RU" sz="2800" dirty="0" err="1"/>
              <a:t>соціальних</a:t>
            </a:r>
            <a:r>
              <a:rPr lang="ru-RU" sz="2800" dirty="0"/>
              <a:t> </a:t>
            </a:r>
            <a:r>
              <a:rPr lang="ru-RU" sz="2800" dirty="0" err="1"/>
              <a:t>досліджень</a:t>
            </a:r>
            <a:r>
              <a:rPr lang="ru-RU" sz="2800" dirty="0"/>
              <a:t> </a:t>
            </a:r>
            <a:r>
              <a:rPr lang="pl-PL" sz="2800" dirty="0"/>
              <a:t>ICC/ESOMAR</a:t>
            </a:r>
          </a:p>
          <a:p>
            <a:r>
              <a:rPr lang="ru-RU" sz="2800" dirty="0" err="1"/>
              <a:t>Керівництво</a:t>
            </a:r>
            <a:r>
              <a:rPr lang="ru-RU" sz="2800" dirty="0"/>
              <a:t> </a:t>
            </a:r>
            <a:r>
              <a:rPr lang="pl-PL" sz="2800" dirty="0"/>
              <a:t>ESOMAR/WAPOR </a:t>
            </a:r>
            <a:r>
              <a:rPr lang="ru-RU" sz="2800" dirty="0" err="1"/>
              <a:t>щодо</a:t>
            </a:r>
            <a:r>
              <a:rPr lang="ru-RU" sz="2800" dirty="0"/>
              <a:t> </a:t>
            </a:r>
            <a:r>
              <a:rPr lang="ru-RU" sz="2800" dirty="0" err="1"/>
              <a:t>проведення</a:t>
            </a:r>
            <a:r>
              <a:rPr lang="ru-RU" sz="2800" dirty="0"/>
              <a:t> </a:t>
            </a:r>
            <a:r>
              <a:rPr lang="ru-RU" sz="2800" dirty="0" err="1"/>
              <a:t>опитувань</a:t>
            </a:r>
            <a:r>
              <a:rPr lang="ru-RU" sz="2800" dirty="0"/>
              <a:t> </a:t>
            </a:r>
            <a:r>
              <a:rPr lang="ru-RU" sz="2800" dirty="0" err="1"/>
              <a:t>громадської</a:t>
            </a:r>
            <a:r>
              <a:rPr lang="ru-RU" sz="2800" dirty="0"/>
              <a:t> думки</a:t>
            </a:r>
          </a:p>
          <a:p>
            <a:r>
              <a:rPr lang="ru-RU" sz="2800" dirty="0"/>
              <a:t>Директива </a:t>
            </a:r>
            <a:r>
              <a:rPr lang="pl-PL" sz="2800" dirty="0"/>
              <a:t>ESOMAR </a:t>
            </a:r>
            <a:r>
              <a:rPr lang="ru-RU" sz="2800" dirty="0" err="1"/>
              <a:t>щодо</a:t>
            </a:r>
            <a:r>
              <a:rPr lang="ru-RU" sz="2800" dirty="0"/>
              <a:t> </a:t>
            </a:r>
            <a:r>
              <a:rPr lang="ru-RU" sz="2800" dirty="0" err="1"/>
              <a:t>дотримання</a:t>
            </a:r>
            <a:r>
              <a:rPr lang="ru-RU" sz="2800" dirty="0"/>
              <a:t> </a:t>
            </a:r>
            <a:r>
              <a:rPr lang="ru-RU" sz="2800" dirty="0" err="1"/>
              <a:t>розмежувань</a:t>
            </a:r>
            <a:r>
              <a:rPr lang="ru-RU" sz="2800" dirty="0"/>
              <a:t> </a:t>
            </a:r>
            <a:r>
              <a:rPr lang="ru-RU" sz="2800" dirty="0" err="1"/>
              <a:t>між</a:t>
            </a:r>
            <a:r>
              <a:rPr lang="ru-RU" sz="2800" dirty="0"/>
              <a:t> </a:t>
            </a:r>
            <a:r>
              <a:rPr lang="ru-RU" sz="2800" dirty="0" err="1"/>
              <a:t>маркетинговим</a:t>
            </a:r>
            <a:r>
              <a:rPr lang="ru-RU" sz="2800" dirty="0"/>
              <a:t> </a:t>
            </a:r>
            <a:r>
              <a:rPr lang="ru-RU" sz="2800" dirty="0" err="1"/>
              <a:t>дослідженням</a:t>
            </a:r>
            <a:r>
              <a:rPr lang="ru-RU" sz="2800" dirty="0"/>
              <a:t> і прямим маркетингом</a:t>
            </a:r>
          </a:p>
          <a:p>
            <a:r>
              <a:rPr lang="ru-RU" sz="2800" dirty="0"/>
              <a:t>Директива </a:t>
            </a:r>
            <a:r>
              <a:rPr lang="pl-PL" sz="2800" dirty="0"/>
              <a:t>ESOMAR </a:t>
            </a:r>
            <a:r>
              <a:rPr lang="ru-RU" sz="2800" dirty="0" err="1"/>
              <a:t>щодо</a:t>
            </a:r>
            <a:r>
              <a:rPr lang="ru-RU" sz="2800" dirty="0"/>
              <a:t> </a:t>
            </a:r>
            <a:r>
              <a:rPr lang="ru-RU" sz="2800" dirty="0" err="1"/>
              <a:t>вивчення</a:t>
            </a:r>
            <a:r>
              <a:rPr lang="ru-RU" sz="2800" dirty="0"/>
              <a:t> </a:t>
            </a:r>
            <a:r>
              <a:rPr lang="ru-RU" sz="2800" dirty="0" err="1"/>
              <a:t>процесу</a:t>
            </a:r>
            <a:r>
              <a:rPr lang="ru-RU" sz="2800" dirty="0"/>
              <a:t> </a:t>
            </a:r>
            <a:r>
              <a:rPr lang="ru-RU" sz="2800" dirty="0" err="1"/>
              <a:t>задоволення</a:t>
            </a:r>
            <a:r>
              <a:rPr lang="ru-RU" sz="2800" dirty="0"/>
              <a:t> </a:t>
            </a:r>
            <a:r>
              <a:rPr lang="ru-RU" sz="2800" dirty="0" err="1"/>
              <a:t>клієнтів</a:t>
            </a:r>
            <a:endParaRPr lang="ru-RU" sz="2800" dirty="0"/>
          </a:p>
          <a:p>
            <a:r>
              <a:rPr lang="ru-RU" sz="2800" dirty="0"/>
              <a:t>Директива </a:t>
            </a:r>
            <a:r>
              <a:rPr lang="pl-PL" sz="2800" dirty="0"/>
              <a:t>ESOMAR </a:t>
            </a:r>
            <a:r>
              <a:rPr lang="ru-RU" sz="2800" dirty="0"/>
              <a:t>як провести </a:t>
            </a:r>
            <a:r>
              <a:rPr lang="ru-RU" sz="2800" dirty="0" err="1"/>
              <a:t>дослідження</a:t>
            </a:r>
            <a:endParaRPr lang="ru-RU" sz="3200" b="1" dirty="0"/>
          </a:p>
        </p:txBody>
      </p:sp>
    </p:spTree>
    <p:extLst>
      <p:ext uri="{BB962C8B-B14F-4D97-AF65-F5344CB8AC3E}">
        <p14:creationId xmlns:p14="http://schemas.microsoft.com/office/powerpoint/2010/main" val="331401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0" y="1413085"/>
            <a:ext cx="9029823" cy="584775"/>
          </a:xfrm>
          <a:prstGeom prst="rect">
            <a:avLst/>
          </a:prstGeom>
        </p:spPr>
        <p:txBody>
          <a:bodyPr wrap="square">
            <a:spAutoFit/>
          </a:bodyPr>
          <a:lstStyle/>
          <a:p>
            <a:pPr algn="ctr"/>
            <a:r>
              <a:rPr lang="ru-RU" sz="2800" dirty="0"/>
              <a:t> </a:t>
            </a:r>
            <a:r>
              <a:rPr lang="ru-RU" sz="3200" b="1" cap="all" dirty="0"/>
              <a:t>Кодекси</a:t>
            </a:r>
            <a:r>
              <a:rPr lang="ru-RU" sz="3200" b="1" dirty="0"/>
              <a:t> ТА ДИРЕКТИВИ </a:t>
            </a:r>
            <a:r>
              <a:rPr lang="en-GB" sz="3200" b="1" dirty="0"/>
              <a:t>ESOMAR</a:t>
            </a:r>
            <a:endParaRPr lang="ru-RU" sz="32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209350" y="2367192"/>
            <a:ext cx="8323090" cy="4401205"/>
          </a:xfrm>
          <a:prstGeom prst="rect">
            <a:avLst/>
          </a:prstGeom>
        </p:spPr>
        <p:txBody>
          <a:bodyPr wrap="square">
            <a:spAutoFit/>
          </a:bodyPr>
          <a:lstStyle/>
          <a:p>
            <a:r>
              <a:rPr lang="ru-RU" sz="2800" dirty="0"/>
              <a:t>Директива </a:t>
            </a:r>
            <a:r>
              <a:rPr lang="pl-PL" sz="2800" dirty="0"/>
              <a:t>ESOMAR </a:t>
            </a:r>
            <a:r>
              <a:rPr lang="ru-RU" sz="2800" dirty="0"/>
              <a:t>з </a:t>
            </a:r>
            <a:r>
              <a:rPr lang="ru-RU" sz="2800" dirty="0" err="1"/>
              <a:t>проведення</a:t>
            </a:r>
            <a:r>
              <a:rPr lang="ru-RU" sz="2800" dirty="0"/>
              <a:t> </a:t>
            </a:r>
            <a:r>
              <a:rPr lang="ru-RU" sz="2800" dirty="0" err="1"/>
              <a:t>опитувань</a:t>
            </a:r>
            <a:r>
              <a:rPr lang="ru-RU" sz="2800" dirty="0"/>
              <a:t> </a:t>
            </a:r>
            <a:r>
              <a:rPr lang="ru-RU" sz="2800" dirty="0" err="1"/>
              <a:t>серед</a:t>
            </a:r>
            <a:r>
              <a:rPr lang="ru-RU" sz="2800" dirty="0"/>
              <a:t> </a:t>
            </a:r>
            <a:r>
              <a:rPr lang="ru-RU" sz="2800" dirty="0" err="1"/>
              <a:t>дітей</a:t>
            </a:r>
            <a:r>
              <a:rPr lang="ru-RU" sz="2800" dirty="0"/>
              <a:t> та </a:t>
            </a:r>
            <a:r>
              <a:rPr lang="ru-RU" sz="2800" dirty="0" err="1"/>
              <a:t>молоді</a:t>
            </a:r>
            <a:endParaRPr lang="ru-RU" sz="2800" dirty="0"/>
          </a:p>
          <a:p>
            <a:r>
              <a:rPr lang="ru-RU" sz="2800" dirty="0"/>
              <a:t>Директива </a:t>
            </a:r>
            <a:r>
              <a:rPr lang="pl-PL" sz="2800" dirty="0"/>
              <a:t>ESOMAR "</a:t>
            </a:r>
            <a:r>
              <a:rPr lang="ru-RU" sz="2800" dirty="0" err="1"/>
              <a:t>Таємні</a:t>
            </a:r>
            <a:r>
              <a:rPr lang="ru-RU" sz="2800" dirty="0"/>
              <a:t> покупки"</a:t>
            </a:r>
          </a:p>
          <a:p>
            <a:r>
              <a:rPr lang="ru-RU" sz="2800" dirty="0"/>
              <a:t>Директива </a:t>
            </a:r>
            <a:r>
              <a:rPr lang="pl-PL" sz="2800" dirty="0"/>
              <a:t>ESOMAR </a:t>
            </a:r>
            <a:r>
              <a:rPr lang="ru-RU" sz="2800" dirty="0" err="1"/>
              <a:t>щодо</a:t>
            </a:r>
            <a:r>
              <a:rPr lang="ru-RU" sz="2800" dirty="0"/>
              <a:t> </a:t>
            </a:r>
            <a:r>
              <a:rPr lang="ru-RU" sz="2800" dirty="0" err="1"/>
              <a:t>аудіо</a:t>
            </a:r>
            <a:r>
              <a:rPr lang="ru-RU" sz="2800" dirty="0"/>
              <a:t>- і </a:t>
            </a:r>
            <a:r>
              <a:rPr lang="ru-RU" sz="2800" dirty="0" err="1"/>
              <a:t>відеозапису</a:t>
            </a:r>
            <a:r>
              <a:rPr lang="ru-RU" sz="2800" dirty="0"/>
              <a:t> та </a:t>
            </a:r>
            <a:r>
              <a:rPr lang="ru-RU" sz="2800" dirty="0" err="1"/>
              <a:t>спостереження</a:t>
            </a:r>
            <a:r>
              <a:rPr lang="ru-RU" sz="2800" dirty="0"/>
              <a:t> </a:t>
            </a:r>
            <a:r>
              <a:rPr lang="ru-RU" sz="2800" dirty="0" err="1"/>
              <a:t>клієнтом</a:t>
            </a:r>
            <a:r>
              <a:rPr lang="ru-RU" sz="2800" dirty="0"/>
              <a:t> за </a:t>
            </a:r>
            <a:r>
              <a:rPr lang="ru-RU" sz="2800" dirty="0" err="1"/>
              <a:t>інтерв'ю</a:t>
            </a:r>
            <a:r>
              <a:rPr lang="ru-RU" sz="2800" dirty="0"/>
              <a:t> і </a:t>
            </a:r>
            <a:r>
              <a:rPr lang="ru-RU" sz="2800" dirty="0" err="1"/>
              <a:t>груповими</a:t>
            </a:r>
            <a:r>
              <a:rPr lang="ru-RU" sz="2800" dirty="0"/>
              <a:t> </a:t>
            </a:r>
            <a:r>
              <a:rPr lang="ru-RU" sz="2800" dirty="0" err="1"/>
              <a:t>обговореннями</a:t>
            </a:r>
            <a:endParaRPr lang="ru-RU" sz="2800" dirty="0"/>
          </a:p>
          <a:p>
            <a:r>
              <a:rPr lang="ru-RU" sz="2800" dirty="0"/>
              <a:t>Директива </a:t>
            </a:r>
            <a:r>
              <a:rPr lang="pl-PL" sz="2800" dirty="0"/>
              <a:t>ESOMAR </a:t>
            </a:r>
            <a:r>
              <a:rPr lang="ru-RU" sz="2800" dirty="0" err="1"/>
              <a:t>щодо</a:t>
            </a:r>
            <a:r>
              <a:rPr lang="ru-RU" sz="2800" dirty="0"/>
              <a:t> </a:t>
            </a:r>
            <a:r>
              <a:rPr lang="ru-RU" sz="2800" dirty="0" err="1"/>
              <a:t>маркетингових</a:t>
            </a:r>
            <a:r>
              <a:rPr lang="ru-RU" sz="2800" dirty="0"/>
              <a:t> </a:t>
            </a:r>
            <a:r>
              <a:rPr lang="ru-RU" sz="2800" dirty="0" err="1"/>
              <a:t>досліджень</a:t>
            </a:r>
            <a:r>
              <a:rPr lang="ru-RU" sz="2800" dirty="0"/>
              <a:t>  у </a:t>
            </a:r>
            <a:r>
              <a:rPr lang="ru-RU" sz="2800" dirty="0" err="1"/>
              <a:t>фармацевтиці</a:t>
            </a:r>
            <a:endParaRPr lang="ru-RU" sz="2800" dirty="0"/>
          </a:p>
          <a:p>
            <a:r>
              <a:rPr lang="ru-RU" sz="2800" dirty="0" err="1"/>
              <a:t>Арбітражна</a:t>
            </a:r>
            <a:r>
              <a:rPr lang="ru-RU" sz="2800" dirty="0"/>
              <a:t> служба </a:t>
            </a:r>
            <a:r>
              <a:rPr lang="pl-PL" sz="2800" dirty="0"/>
              <a:t>ESOMAR</a:t>
            </a:r>
          </a:p>
          <a:p>
            <a:r>
              <a:rPr lang="ru-RU" sz="2800" dirty="0" err="1"/>
              <a:t>Дисциплінарні</a:t>
            </a:r>
            <a:r>
              <a:rPr lang="ru-RU" sz="2800" dirty="0"/>
              <a:t> </a:t>
            </a:r>
            <a:r>
              <a:rPr lang="ru-RU" sz="2800" dirty="0" err="1"/>
              <a:t>процедури</a:t>
            </a:r>
            <a:r>
              <a:rPr lang="ru-RU" sz="2800" dirty="0"/>
              <a:t> </a:t>
            </a:r>
            <a:r>
              <a:rPr lang="pl-PL" sz="2800" dirty="0"/>
              <a:t>ESOMAR</a:t>
            </a:r>
            <a:endParaRPr lang="ru-RU" sz="3200" b="1" dirty="0"/>
          </a:p>
        </p:txBody>
      </p:sp>
    </p:spTree>
    <p:extLst>
      <p:ext uri="{BB962C8B-B14F-4D97-AF65-F5344CB8AC3E}">
        <p14:creationId xmlns:p14="http://schemas.microsoft.com/office/powerpoint/2010/main" val="1493349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923330"/>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r>
              <a:rPr lang="ru-RU" sz="3000" b="1" dirty="0"/>
              <a:t>, </a:t>
            </a:r>
          </a:p>
          <a:p>
            <a:pPr algn="ctr"/>
            <a:r>
              <a:rPr lang="ru-RU" sz="2400" b="1" i="1" dirty="0" err="1"/>
              <a:t>які</a:t>
            </a:r>
            <a:r>
              <a:rPr lang="ru-RU" sz="2400" b="1" i="1" dirty="0"/>
              <a:t> </a:t>
            </a:r>
            <a:r>
              <a:rPr lang="ru-RU" sz="2400" b="1" i="1" dirty="0" err="1"/>
              <a:t>записані</a:t>
            </a:r>
            <a:r>
              <a:rPr lang="ru-RU" sz="2400" b="1" i="1" dirty="0"/>
              <a:t> в кодексах і стандартах </a:t>
            </a:r>
            <a:r>
              <a:rPr lang="ru-RU" sz="2400" b="1" i="1" dirty="0" err="1"/>
              <a:t>маркетингових</a:t>
            </a:r>
            <a:r>
              <a:rPr lang="ru-RU" sz="2400" b="1" i="1" dirty="0"/>
              <a:t> </a:t>
            </a:r>
            <a:r>
              <a:rPr lang="ru-RU" sz="2400" b="1" i="1" dirty="0" err="1"/>
              <a:t>досліджень</a:t>
            </a:r>
            <a:endParaRPr lang="ru-RU" sz="2400" b="1" i="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251520" y="2238945"/>
            <a:ext cx="8323090" cy="4524315"/>
          </a:xfrm>
          <a:prstGeom prst="rect">
            <a:avLst/>
          </a:prstGeom>
        </p:spPr>
        <p:txBody>
          <a:bodyPr wrap="square">
            <a:spAutoFit/>
          </a:bodyPr>
          <a:lstStyle/>
          <a:p>
            <a:r>
              <a:rPr lang="ru-RU" sz="2400" dirty="0"/>
              <a:t>Ефективне </a:t>
            </a:r>
            <a:r>
              <a:rPr lang="ru-RU" sz="2400" dirty="0" err="1"/>
              <a:t>двостороннє</a:t>
            </a:r>
            <a:r>
              <a:rPr lang="ru-RU" sz="2400" dirty="0"/>
              <a:t> </a:t>
            </a:r>
            <a:r>
              <a:rPr lang="ru-RU" sz="2400" dirty="0" err="1"/>
              <a:t>співробітництво</a:t>
            </a:r>
            <a:r>
              <a:rPr lang="ru-RU" sz="2400" dirty="0"/>
              <a:t> </a:t>
            </a:r>
            <a:r>
              <a:rPr lang="ru-RU" sz="2400" dirty="0" err="1"/>
              <a:t>між</a:t>
            </a:r>
            <a:r>
              <a:rPr lang="ru-RU" sz="2400" dirty="0"/>
              <a:t> </a:t>
            </a:r>
            <a:r>
              <a:rPr lang="ru-RU" sz="2400" dirty="0" err="1"/>
              <a:t>постачальниками</a:t>
            </a:r>
            <a:r>
              <a:rPr lang="ru-RU" sz="2400" dirty="0"/>
              <a:t> і </a:t>
            </a:r>
            <a:r>
              <a:rPr lang="ru-RU" sz="2400" dirty="0" err="1"/>
              <a:t>споживачами</a:t>
            </a:r>
            <a:r>
              <a:rPr lang="ru-RU" sz="2400" dirty="0"/>
              <a:t> </a:t>
            </a:r>
            <a:r>
              <a:rPr lang="ru-RU" sz="2400" dirty="0" err="1"/>
              <a:t>товарів</a:t>
            </a:r>
            <a:r>
              <a:rPr lang="ru-RU" sz="2400" dirty="0"/>
              <a:t> і </a:t>
            </a:r>
            <a:r>
              <a:rPr lang="ru-RU" sz="2400" dirty="0" err="1"/>
              <a:t>послуг</a:t>
            </a:r>
            <a:r>
              <a:rPr lang="ru-RU" sz="2400" dirty="0"/>
              <a:t> </a:t>
            </a:r>
            <a:r>
              <a:rPr lang="ru-RU" sz="2400" dirty="0" err="1"/>
              <a:t>усіх</a:t>
            </a:r>
            <a:r>
              <a:rPr lang="ru-RU" sz="2400" dirty="0"/>
              <a:t> </a:t>
            </a:r>
            <a:r>
              <a:rPr lang="ru-RU" sz="2400" dirty="0" err="1"/>
              <a:t>видів</a:t>
            </a:r>
            <a:r>
              <a:rPr lang="ru-RU" sz="2400" dirty="0"/>
              <a:t> </a:t>
            </a:r>
            <a:r>
              <a:rPr lang="ru-RU" sz="2400" dirty="0" err="1"/>
              <a:t>є</a:t>
            </a:r>
            <a:r>
              <a:rPr lang="ru-RU" sz="2400" dirty="0"/>
              <a:t> життєво </a:t>
            </a:r>
            <a:r>
              <a:rPr lang="ru-RU" sz="2400" dirty="0" err="1"/>
              <a:t>необхідним</a:t>
            </a:r>
            <a:r>
              <a:rPr lang="ru-RU" sz="2400" dirty="0"/>
              <a:t> для будь-</a:t>
            </a:r>
            <a:r>
              <a:rPr lang="ru-RU" sz="2400" dirty="0" err="1"/>
              <a:t>якого</a:t>
            </a:r>
            <a:r>
              <a:rPr lang="ru-RU" sz="2400" dirty="0"/>
              <a:t> </a:t>
            </a:r>
            <a:r>
              <a:rPr lang="ru-RU" sz="2400" dirty="0" err="1"/>
              <a:t>сучасного</a:t>
            </a:r>
            <a:r>
              <a:rPr lang="ru-RU" sz="2400" dirty="0"/>
              <a:t> </a:t>
            </a:r>
            <a:r>
              <a:rPr lang="ru-RU" sz="2400" dirty="0" err="1"/>
              <a:t>суспільства</a:t>
            </a:r>
            <a:r>
              <a:rPr lang="ru-RU" sz="2400" dirty="0"/>
              <a:t>. </a:t>
            </a:r>
            <a:r>
              <a:rPr lang="ru-RU" sz="2400" dirty="0" err="1"/>
              <a:t>Зростаючі</a:t>
            </a:r>
            <a:r>
              <a:rPr lang="ru-RU" sz="2400" dirty="0"/>
              <a:t> </a:t>
            </a:r>
            <a:r>
              <a:rPr lang="ru-RU" sz="2400" dirty="0" err="1"/>
              <a:t>міжнародні</a:t>
            </a:r>
            <a:r>
              <a:rPr lang="ru-RU" sz="2400" dirty="0"/>
              <a:t> </a:t>
            </a:r>
            <a:r>
              <a:rPr lang="ru-RU" sz="2400" dirty="0" err="1"/>
              <a:t>зв'язки</a:t>
            </a:r>
            <a:r>
              <a:rPr lang="ru-RU" sz="2400" dirty="0"/>
              <a:t> і </a:t>
            </a:r>
            <a:r>
              <a:rPr lang="ru-RU" sz="2400" dirty="0" err="1"/>
              <a:t>взаємозалежність</a:t>
            </a:r>
            <a:r>
              <a:rPr lang="ru-RU" sz="2400" dirty="0"/>
              <a:t> </a:t>
            </a:r>
            <a:r>
              <a:rPr lang="ru-RU" sz="2400" dirty="0" err="1"/>
              <a:t>підкреслюють</a:t>
            </a:r>
            <a:r>
              <a:rPr lang="ru-RU" sz="2400" dirty="0"/>
              <a:t> </a:t>
            </a:r>
            <a:r>
              <a:rPr lang="ru-RU" sz="2400" dirty="0" err="1"/>
              <a:t>цю</a:t>
            </a:r>
            <a:r>
              <a:rPr lang="ru-RU" sz="2400" dirty="0"/>
              <a:t> </a:t>
            </a:r>
            <a:r>
              <a:rPr lang="ru-RU" sz="2400" dirty="0" err="1"/>
              <a:t>необхідність</a:t>
            </a:r>
            <a:r>
              <a:rPr lang="ru-RU" sz="2400" dirty="0"/>
              <a:t>. Для </a:t>
            </a:r>
            <a:r>
              <a:rPr lang="ru-RU" sz="2400" dirty="0" err="1"/>
              <a:t>цього</a:t>
            </a:r>
            <a:r>
              <a:rPr lang="ru-RU" sz="2400" dirty="0"/>
              <a:t> </a:t>
            </a:r>
            <a:r>
              <a:rPr lang="ru-RU" sz="2400" b="1" dirty="0" err="1"/>
              <a:t>постачальник</a:t>
            </a:r>
            <a:r>
              <a:rPr lang="ru-RU" sz="2400" b="1" dirty="0"/>
              <a:t> </a:t>
            </a:r>
            <a:r>
              <a:rPr lang="ru-RU" sz="2400" b="1" dirty="0" err="1"/>
              <a:t>прагне</a:t>
            </a:r>
            <a:r>
              <a:rPr lang="ru-RU" sz="2400" b="1" dirty="0"/>
              <a:t> </a:t>
            </a:r>
            <a:r>
              <a:rPr lang="ru-RU" sz="2400" b="1" dirty="0" err="1"/>
              <a:t>інформувати</a:t>
            </a:r>
            <a:r>
              <a:rPr lang="ru-RU" sz="2400" b="1" dirty="0"/>
              <a:t> </a:t>
            </a:r>
            <a:r>
              <a:rPr lang="ru-RU" sz="2400" b="1" dirty="0" err="1"/>
              <a:t>споживача</a:t>
            </a:r>
            <a:r>
              <a:rPr lang="ru-RU" sz="2400" b="1" dirty="0"/>
              <a:t> </a:t>
            </a:r>
            <a:r>
              <a:rPr lang="ru-RU" sz="2400" dirty="0"/>
              <a:t>за </a:t>
            </a:r>
            <a:r>
              <a:rPr lang="ru-RU" sz="2400" dirty="0" err="1"/>
              <a:t>допомогою</a:t>
            </a:r>
            <a:r>
              <a:rPr lang="ru-RU" sz="2400" dirty="0"/>
              <a:t> </a:t>
            </a:r>
            <a:r>
              <a:rPr lang="ru-RU" sz="2400" dirty="0" err="1"/>
              <a:t>різноманітних</a:t>
            </a:r>
            <a:r>
              <a:rPr lang="ru-RU" sz="2400" dirty="0"/>
              <a:t> форм </a:t>
            </a:r>
            <a:r>
              <a:rPr lang="ru-RU" sz="2400" dirty="0" err="1"/>
              <a:t>інформаційно-рекламної</a:t>
            </a:r>
            <a:r>
              <a:rPr lang="ru-RU" sz="2400" dirty="0"/>
              <a:t> </a:t>
            </a:r>
            <a:r>
              <a:rPr lang="ru-RU" sz="2400" dirty="0" err="1"/>
              <a:t>діяльності</a:t>
            </a:r>
            <a:r>
              <a:rPr lang="ru-RU" sz="2400" dirty="0"/>
              <a:t> про те, </a:t>
            </a:r>
            <a:r>
              <a:rPr lang="ru-RU" sz="2400" dirty="0" err="1"/>
              <a:t>що</a:t>
            </a:r>
            <a:r>
              <a:rPr lang="ru-RU" sz="2400" dirty="0"/>
              <a:t> і де </a:t>
            </a:r>
            <a:r>
              <a:rPr lang="ru-RU" sz="2400" dirty="0" err="1"/>
              <a:t>можна</a:t>
            </a:r>
            <a:r>
              <a:rPr lang="ru-RU" sz="2400" dirty="0"/>
              <a:t> </a:t>
            </a:r>
            <a:r>
              <a:rPr lang="ru-RU" sz="2400" dirty="0" err="1"/>
              <a:t>придбати</a:t>
            </a:r>
            <a:r>
              <a:rPr lang="ru-RU" sz="2400" dirty="0"/>
              <a:t>. З </a:t>
            </a:r>
            <a:r>
              <a:rPr lang="ru-RU" sz="2400" dirty="0" err="1"/>
              <a:t>іншого</a:t>
            </a:r>
            <a:r>
              <a:rPr lang="ru-RU" sz="2400" dirty="0"/>
              <a:t> боку, </a:t>
            </a:r>
            <a:r>
              <a:rPr lang="ru-RU" sz="2400" b="1" dirty="0" err="1"/>
              <a:t>різноманітні</a:t>
            </a:r>
            <a:r>
              <a:rPr lang="ru-RU" sz="2400" b="1" dirty="0"/>
              <a:t> </a:t>
            </a:r>
            <a:r>
              <a:rPr lang="ru-RU" sz="2400" b="1" dirty="0" err="1"/>
              <a:t>запити</a:t>
            </a:r>
            <a:r>
              <a:rPr lang="ru-RU" sz="2400" b="1" dirty="0"/>
              <a:t> </a:t>
            </a:r>
            <a:r>
              <a:rPr lang="ru-RU" sz="2400" b="1" dirty="0" err="1"/>
              <a:t>споживача</a:t>
            </a:r>
            <a:r>
              <a:rPr lang="ru-RU" sz="2400" b="1" dirty="0"/>
              <a:t> </a:t>
            </a:r>
            <a:r>
              <a:rPr lang="ru-RU" sz="2400" b="1" dirty="0" err="1"/>
              <a:t>повинні</a:t>
            </a:r>
            <a:r>
              <a:rPr lang="ru-RU" sz="2400" b="1" dirty="0"/>
              <a:t> бути </a:t>
            </a:r>
            <a:r>
              <a:rPr lang="ru-RU" sz="2400" b="1" dirty="0" err="1"/>
              <a:t>відомі</a:t>
            </a:r>
            <a:r>
              <a:rPr lang="ru-RU" sz="2400" b="1" dirty="0"/>
              <a:t> </a:t>
            </a:r>
            <a:r>
              <a:rPr lang="ru-RU" sz="2400" dirty="0" err="1"/>
              <a:t>тим</a:t>
            </a:r>
            <a:r>
              <a:rPr lang="ru-RU" sz="2400" dirty="0"/>
              <a:t>, </a:t>
            </a:r>
            <a:r>
              <a:rPr lang="ru-RU" sz="2400" dirty="0" err="1"/>
              <a:t>хто</a:t>
            </a:r>
            <a:r>
              <a:rPr lang="ru-RU" sz="2400" dirty="0"/>
              <a:t> </a:t>
            </a:r>
            <a:r>
              <a:rPr lang="ru-RU" sz="2400" dirty="0" err="1"/>
              <a:t>відповідає</a:t>
            </a:r>
            <a:r>
              <a:rPr lang="ru-RU" sz="2400" dirty="0"/>
              <a:t> за </a:t>
            </a:r>
            <a:r>
              <a:rPr lang="ru-RU" sz="2400" dirty="0" err="1"/>
              <a:t>задоволення</a:t>
            </a:r>
            <a:r>
              <a:rPr lang="ru-RU" sz="2400" dirty="0"/>
              <a:t> потреб як у приватному, так і в державному секторах </a:t>
            </a:r>
            <a:r>
              <a:rPr lang="ru-RU" sz="2400" dirty="0" err="1"/>
              <a:t>економіки</a:t>
            </a:r>
            <a:r>
              <a:rPr lang="ru-RU" sz="2400" dirty="0"/>
              <a:t>, і </a:t>
            </a:r>
            <a:r>
              <a:rPr lang="ru-RU" sz="2400" dirty="0" err="1"/>
              <a:t>це</a:t>
            </a:r>
            <a:r>
              <a:rPr lang="ru-RU" sz="2400" dirty="0"/>
              <a:t> </a:t>
            </a:r>
            <a:r>
              <a:rPr lang="ru-RU" sz="2400" dirty="0" err="1"/>
              <a:t>викликає</a:t>
            </a:r>
            <a:r>
              <a:rPr lang="ru-RU" sz="2400" dirty="0"/>
              <a:t> </a:t>
            </a:r>
            <a:r>
              <a:rPr lang="ru-RU" sz="2400" dirty="0" err="1"/>
              <a:t>необхідність</a:t>
            </a:r>
            <a:r>
              <a:rPr lang="ru-RU" sz="2400" dirty="0"/>
              <a:t> </a:t>
            </a:r>
            <a:r>
              <a:rPr lang="ru-RU" sz="2400" dirty="0" err="1"/>
              <a:t>розширення</a:t>
            </a:r>
            <a:r>
              <a:rPr lang="ru-RU" sz="2400" dirty="0"/>
              <a:t> </a:t>
            </a:r>
            <a:r>
              <a:rPr lang="ru-RU" sz="2400" dirty="0" err="1"/>
              <a:t>досліджень</a:t>
            </a:r>
            <a:r>
              <a:rPr lang="ru-RU" sz="2400" dirty="0"/>
              <a:t>.</a:t>
            </a:r>
            <a:endParaRPr lang="ru-RU" sz="2400" b="1" dirty="0"/>
          </a:p>
        </p:txBody>
      </p:sp>
    </p:spTree>
    <p:extLst>
      <p:ext uri="{BB962C8B-B14F-4D97-AF65-F5344CB8AC3E}">
        <p14:creationId xmlns:p14="http://schemas.microsoft.com/office/powerpoint/2010/main" val="3460683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985980"/>
          </a:xfrm>
          <a:prstGeom prst="rect">
            <a:avLst/>
          </a:prstGeom>
        </p:spPr>
        <p:txBody>
          <a:bodyPr wrap="square">
            <a:spAutoFit/>
          </a:bodyPr>
          <a:lstStyle/>
          <a:p>
            <a:r>
              <a:rPr lang="ru-RU" dirty="0"/>
              <a:t> </a:t>
            </a:r>
            <a:r>
              <a:rPr lang="ru-RU" sz="3000" b="1" dirty="0"/>
              <a:t>«Дослідник» </a:t>
            </a:r>
          </a:p>
          <a:p>
            <a:pPr marL="342900" indent="-342900">
              <a:buFont typeface="Wingdings" pitchFamily="2" charset="2"/>
              <a:buChar char="Ø"/>
            </a:pPr>
            <a:r>
              <a:rPr lang="ru-RU" sz="2400" dirty="0"/>
              <a:t>будь-яка </a:t>
            </a:r>
            <a:r>
              <a:rPr lang="ru-RU" sz="2400" dirty="0" err="1"/>
              <a:t>особистість</a:t>
            </a:r>
            <a:r>
              <a:rPr lang="ru-RU" sz="2400" dirty="0"/>
              <a:t>, </a:t>
            </a:r>
            <a:r>
              <a:rPr lang="ru-RU" sz="2400" dirty="0" err="1"/>
              <a:t>підприємство</a:t>
            </a:r>
            <a:r>
              <a:rPr lang="ru-RU" sz="2400" dirty="0"/>
              <a:t>, </a:t>
            </a:r>
            <a:r>
              <a:rPr lang="ru-RU" sz="2400" dirty="0" err="1"/>
              <a:t>група</a:t>
            </a:r>
            <a:r>
              <a:rPr lang="ru-RU" sz="2400" dirty="0"/>
              <a:t>, </a:t>
            </a:r>
            <a:r>
              <a:rPr lang="ru-RU" sz="2400" dirty="0" err="1"/>
              <a:t>державний</a:t>
            </a:r>
            <a:r>
              <a:rPr lang="ru-RU" sz="2400" dirty="0"/>
              <a:t> </a:t>
            </a:r>
            <a:r>
              <a:rPr lang="ru-RU" sz="2400" dirty="0" err="1"/>
              <a:t>або</a:t>
            </a:r>
            <a:r>
              <a:rPr lang="ru-RU" sz="2400" dirty="0"/>
              <a:t> </a:t>
            </a:r>
            <a:r>
              <a:rPr lang="ru-RU" sz="2400" dirty="0" err="1"/>
              <a:t>приватний</a:t>
            </a:r>
            <a:r>
              <a:rPr lang="ru-RU" sz="2400" dirty="0"/>
              <a:t> </a:t>
            </a:r>
            <a:r>
              <a:rPr lang="ru-RU" sz="2400" dirty="0" err="1"/>
              <a:t>інститут</a:t>
            </a:r>
            <a:r>
              <a:rPr lang="ru-RU" sz="2400" dirty="0"/>
              <a:t>, </a:t>
            </a:r>
            <a:r>
              <a:rPr lang="ru-RU" sz="2400" dirty="0" err="1"/>
              <a:t>відділ</a:t>
            </a:r>
            <a:r>
              <a:rPr lang="ru-RU" sz="2400" dirty="0"/>
              <a:t>, </a:t>
            </a:r>
            <a:r>
              <a:rPr lang="ru-RU" sz="2400" dirty="0" err="1"/>
              <a:t>підрозділ</a:t>
            </a:r>
            <a:r>
              <a:rPr lang="ru-RU" sz="2400" dirty="0"/>
              <a:t> і т.д., </a:t>
            </a:r>
            <a:r>
              <a:rPr lang="ru-RU" sz="2400" dirty="0" err="1"/>
              <a:t>що</a:t>
            </a:r>
            <a:r>
              <a:rPr lang="ru-RU" sz="2400" dirty="0"/>
              <a:t> прямо </a:t>
            </a:r>
            <a:r>
              <a:rPr lang="ru-RU" sz="2400" dirty="0" err="1"/>
              <a:t>або</a:t>
            </a:r>
            <a:r>
              <a:rPr lang="ru-RU" sz="2400" dirty="0"/>
              <a:t> </a:t>
            </a:r>
            <a:r>
              <a:rPr lang="ru-RU" sz="2400" dirty="0" err="1"/>
              <a:t>побічно</a:t>
            </a:r>
            <a:r>
              <a:rPr lang="ru-RU" sz="2400" dirty="0"/>
              <a:t> </a:t>
            </a:r>
            <a:r>
              <a:rPr lang="ru-RU" sz="2400" dirty="0" err="1"/>
              <a:t>проводять</a:t>
            </a:r>
            <a:r>
              <a:rPr lang="ru-RU" sz="2400" dirty="0"/>
              <a:t> </a:t>
            </a:r>
            <a:r>
              <a:rPr lang="ru-RU" sz="2400" dirty="0" err="1"/>
              <a:t>маркетингові</a:t>
            </a:r>
            <a:r>
              <a:rPr lang="ru-RU" sz="2400" dirty="0"/>
              <a:t> </a:t>
            </a:r>
            <a:r>
              <a:rPr lang="ru-RU" sz="2400" dirty="0" err="1"/>
              <a:t>дослідження</a:t>
            </a:r>
            <a:r>
              <a:rPr lang="ru-RU" sz="2400" dirty="0"/>
              <a:t>, </a:t>
            </a:r>
            <a:r>
              <a:rPr lang="ru-RU" sz="2400" dirty="0" err="1"/>
              <a:t>готують</a:t>
            </a:r>
            <a:r>
              <a:rPr lang="ru-RU" sz="2400" dirty="0"/>
              <a:t> огляди, </a:t>
            </a:r>
            <a:r>
              <a:rPr lang="ru-RU" sz="2400" dirty="0" err="1"/>
              <a:t>розробляють</a:t>
            </a:r>
            <a:r>
              <a:rPr lang="ru-RU" sz="2400" dirty="0"/>
              <a:t> </a:t>
            </a:r>
            <a:r>
              <a:rPr lang="ru-RU" sz="2400" dirty="0" err="1"/>
              <a:t>проекти</a:t>
            </a:r>
            <a:r>
              <a:rPr lang="ru-RU" sz="2400" dirty="0"/>
              <a:t> </a:t>
            </a:r>
            <a:r>
              <a:rPr lang="ru-RU" sz="2400" dirty="0" err="1"/>
              <a:t>або</a:t>
            </a:r>
            <a:r>
              <a:rPr lang="ru-RU" sz="2400" dirty="0"/>
              <a:t> </a:t>
            </a:r>
            <a:r>
              <a:rPr lang="ru-RU" sz="2400" dirty="0" err="1"/>
              <a:t>пропонують</a:t>
            </a:r>
            <a:r>
              <a:rPr lang="ru-RU" sz="2400" dirty="0"/>
              <a:t> </a:t>
            </a:r>
            <a:r>
              <a:rPr lang="ru-RU" sz="2400" dirty="0" err="1"/>
              <a:t>свої</a:t>
            </a:r>
            <a:r>
              <a:rPr lang="ru-RU" sz="2400" dirty="0"/>
              <a:t> </a:t>
            </a:r>
            <a:r>
              <a:rPr lang="ru-RU" sz="2400" dirty="0" err="1"/>
              <a:t>послуги</a:t>
            </a:r>
            <a:r>
              <a:rPr lang="ru-RU" sz="2400" dirty="0"/>
              <a:t> в </a:t>
            </a:r>
            <a:r>
              <a:rPr lang="ru-RU" sz="2400" dirty="0" err="1"/>
              <a:t>даній</a:t>
            </a:r>
            <a:r>
              <a:rPr lang="ru-RU" sz="2400" dirty="0"/>
              <a:t> </a:t>
            </a:r>
            <a:r>
              <a:rPr lang="ru-RU" sz="2400" dirty="0" err="1"/>
              <a:t>галузі</a:t>
            </a:r>
            <a:r>
              <a:rPr lang="ru-RU" sz="2400" dirty="0"/>
              <a:t>. </a:t>
            </a:r>
          </a:p>
          <a:p>
            <a:pPr marL="342900" indent="-342900">
              <a:buFont typeface="Wingdings" pitchFamily="2" charset="2"/>
              <a:buChar char="Ø"/>
            </a:pPr>
            <a:r>
              <a:rPr lang="ru-RU" sz="2400" dirty="0"/>
              <a:t>будь-</a:t>
            </a:r>
            <a:r>
              <a:rPr lang="ru-RU" sz="2400" dirty="0" err="1"/>
              <a:t>який</a:t>
            </a:r>
            <a:r>
              <a:rPr lang="ru-RU" sz="2400" dirty="0"/>
              <a:t> </a:t>
            </a:r>
            <a:r>
              <a:rPr lang="ru-RU" sz="2400" dirty="0" err="1"/>
              <a:t>відділ</a:t>
            </a:r>
            <a:r>
              <a:rPr lang="ru-RU" sz="2400" dirty="0"/>
              <a:t>, </a:t>
            </a:r>
            <a:r>
              <a:rPr lang="ru-RU" sz="2400" dirty="0" err="1"/>
              <a:t>підрозділ</a:t>
            </a:r>
            <a:r>
              <a:rPr lang="ru-RU" sz="2400" dirty="0"/>
              <a:t> і т.д., </a:t>
            </a:r>
            <a:r>
              <a:rPr lang="ru-RU" sz="2400" dirty="0" err="1"/>
              <a:t>що</a:t>
            </a:r>
            <a:r>
              <a:rPr lang="ru-RU" sz="2400" dirty="0"/>
              <a:t> належать </a:t>
            </a:r>
            <a:r>
              <a:rPr lang="ru-RU" sz="2400" dirty="0" err="1"/>
              <a:t>або</a:t>
            </a:r>
            <a:r>
              <a:rPr lang="ru-RU" sz="2400" dirty="0"/>
              <a:t> </a:t>
            </a:r>
            <a:r>
              <a:rPr lang="ru-RU" sz="2400" dirty="0" err="1"/>
              <a:t>є</a:t>
            </a:r>
            <a:r>
              <a:rPr lang="ru-RU" sz="2400" dirty="0"/>
              <a:t> </a:t>
            </a:r>
            <a:r>
              <a:rPr lang="ru-RU" sz="2400" dirty="0" err="1"/>
              <a:t>частиною</a:t>
            </a:r>
            <a:r>
              <a:rPr lang="ru-RU" sz="2400" dirty="0"/>
              <a:t> </a:t>
            </a:r>
            <a:r>
              <a:rPr lang="ru-RU" sz="2400" dirty="0" err="1"/>
              <a:t>організації</a:t>
            </a:r>
            <a:r>
              <a:rPr lang="ru-RU" sz="2400" dirty="0"/>
              <a:t> «</a:t>
            </a:r>
            <a:r>
              <a:rPr lang="ru-RU" sz="2400" dirty="0" err="1"/>
              <a:t>клієнта</a:t>
            </a:r>
            <a:r>
              <a:rPr lang="ru-RU" sz="2400" dirty="0"/>
              <a:t>». </a:t>
            </a:r>
          </a:p>
          <a:p>
            <a:pPr marL="342900" indent="-342900">
              <a:buFont typeface="Wingdings" pitchFamily="2" charset="2"/>
              <a:buChar char="Ø"/>
            </a:pPr>
            <a:r>
              <a:rPr lang="ru-RU" sz="2400" dirty="0" err="1"/>
              <a:t>діяльність</a:t>
            </a:r>
            <a:r>
              <a:rPr lang="ru-RU" sz="2400" dirty="0"/>
              <a:t> </a:t>
            </a:r>
            <a:r>
              <a:rPr lang="ru-RU" sz="2400" dirty="0" err="1"/>
              <a:t>субпідрядника</a:t>
            </a:r>
            <a:r>
              <a:rPr lang="ru-RU" sz="2400" dirty="0"/>
              <a:t>, </a:t>
            </a:r>
            <a:r>
              <a:rPr lang="ru-RU" sz="2400" dirty="0" err="1"/>
              <a:t>якому</a:t>
            </a:r>
            <a:r>
              <a:rPr lang="ru-RU" sz="2400" dirty="0"/>
              <a:t> </a:t>
            </a:r>
            <a:r>
              <a:rPr lang="ru-RU" sz="2400" dirty="0" err="1"/>
              <a:t>доручено</a:t>
            </a:r>
            <a:r>
              <a:rPr lang="ru-RU" sz="2400" dirty="0"/>
              <a:t> провести </a:t>
            </a:r>
            <a:r>
              <a:rPr lang="ru-RU" sz="2400" dirty="0" err="1"/>
              <a:t>якусь</a:t>
            </a:r>
            <a:r>
              <a:rPr lang="ru-RU" sz="2400" dirty="0"/>
              <a:t> </a:t>
            </a:r>
            <a:r>
              <a:rPr lang="ru-RU" sz="2400" dirty="0" err="1"/>
              <a:t>частину</a:t>
            </a:r>
            <a:r>
              <a:rPr lang="ru-RU" sz="2400" dirty="0"/>
              <a:t> </a:t>
            </a:r>
            <a:r>
              <a:rPr lang="ru-RU" sz="2400" dirty="0" err="1"/>
              <a:t>дослідницької</a:t>
            </a:r>
            <a:r>
              <a:rPr lang="ru-RU" sz="2400" dirty="0"/>
              <a:t> </a:t>
            </a:r>
            <a:r>
              <a:rPr lang="ru-RU" sz="2400" dirty="0" err="1"/>
              <a:t>роботи</a:t>
            </a:r>
            <a:r>
              <a:rPr lang="ru-RU" sz="2400" dirty="0"/>
              <a:t> (</a:t>
            </a:r>
            <a:r>
              <a:rPr lang="ru-RU" sz="2400" dirty="0" err="1"/>
              <a:t>збір</a:t>
            </a:r>
            <a:r>
              <a:rPr lang="ru-RU" sz="2400" dirty="0"/>
              <a:t> </a:t>
            </a:r>
            <a:r>
              <a:rPr lang="ru-RU" sz="2400" dirty="0" err="1"/>
              <a:t>або</a:t>
            </a:r>
            <a:r>
              <a:rPr lang="ru-RU" sz="2400" dirty="0"/>
              <a:t> </a:t>
            </a:r>
            <a:r>
              <a:rPr lang="ru-RU" sz="2400" dirty="0" err="1"/>
              <a:t>аналіз</a:t>
            </a:r>
            <a:r>
              <a:rPr lang="ru-RU" sz="2400" dirty="0"/>
              <a:t> </a:t>
            </a:r>
            <a:r>
              <a:rPr lang="ru-RU" sz="2400" dirty="0" err="1"/>
              <a:t>інформації</a:t>
            </a:r>
            <a:r>
              <a:rPr lang="ru-RU" sz="2400" dirty="0"/>
              <a:t>, </a:t>
            </a:r>
            <a:r>
              <a:rPr lang="ru-RU" sz="2400" dirty="0" err="1"/>
              <a:t>видання</a:t>
            </a:r>
            <a:r>
              <a:rPr lang="ru-RU" sz="2400" dirty="0"/>
              <a:t>, </a:t>
            </a:r>
            <a:r>
              <a:rPr lang="ru-RU" sz="2400" dirty="0" err="1"/>
              <a:t>фахові</a:t>
            </a:r>
            <a:r>
              <a:rPr lang="ru-RU" sz="2400" dirty="0"/>
              <a:t> </a:t>
            </a:r>
            <a:r>
              <a:rPr lang="ru-RU" sz="2400" dirty="0" err="1"/>
              <a:t>консультації</a:t>
            </a:r>
            <a:r>
              <a:rPr lang="ru-RU" sz="2400" dirty="0"/>
              <a:t> і т.д.). У таких </a:t>
            </a:r>
            <a:r>
              <a:rPr lang="ru-RU" sz="2400" dirty="0" err="1"/>
              <a:t>випадках</a:t>
            </a:r>
            <a:r>
              <a:rPr lang="ru-RU" sz="2400" dirty="0"/>
              <a:t> «</a:t>
            </a:r>
            <a:r>
              <a:rPr lang="ru-RU" sz="2400" dirty="0" err="1"/>
              <a:t>дослідник</a:t>
            </a:r>
            <a:r>
              <a:rPr lang="ru-RU" sz="2400" dirty="0"/>
              <a:t>» </a:t>
            </a:r>
            <a:r>
              <a:rPr lang="ru-RU" sz="2400" dirty="0" err="1"/>
              <a:t>відповідає</a:t>
            </a:r>
            <a:r>
              <a:rPr lang="ru-RU" sz="2400" dirty="0"/>
              <a:t> за те, </a:t>
            </a:r>
            <a:r>
              <a:rPr lang="ru-RU" sz="2400" dirty="0" err="1"/>
              <a:t>щоб</a:t>
            </a:r>
            <a:r>
              <a:rPr lang="ru-RU" sz="2400" dirty="0"/>
              <a:t> </a:t>
            </a:r>
            <a:r>
              <a:rPr lang="ru-RU" sz="2400" dirty="0" err="1"/>
              <a:t>діяльність</a:t>
            </a:r>
            <a:r>
              <a:rPr lang="ru-RU" sz="2400" dirty="0"/>
              <a:t> </a:t>
            </a:r>
            <a:r>
              <a:rPr lang="ru-RU" sz="2400" dirty="0" err="1"/>
              <a:t>субпідрядника</a:t>
            </a:r>
            <a:r>
              <a:rPr lang="ru-RU" sz="2400" dirty="0"/>
              <a:t> </a:t>
            </a:r>
            <a:r>
              <a:rPr lang="ru-RU" sz="2400" dirty="0" err="1"/>
              <a:t>велася</a:t>
            </a:r>
            <a:r>
              <a:rPr lang="ru-RU" sz="2400" dirty="0"/>
              <a:t> у </a:t>
            </a:r>
            <a:r>
              <a:rPr lang="ru-RU" sz="2400" dirty="0" err="1"/>
              <a:t>строгій</a:t>
            </a:r>
            <a:r>
              <a:rPr lang="ru-RU" sz="2400" dirty="0"/>
              <a:t> </a:t>
            </a:r>
            <a:r>
              <a:rPr lang="ru-RU" sz="2400" dirty="0" err="1"/>
              <a:t>відповідності</a:t>
            </a:r>
            <a:r>
              <a:rPr lang="ru-RU" sz="2400" dirty="0"/>
              <a:t> з правилами </a:t>
            </a:r>
            <a:r>
              <a:rPr lang="ru-RU" sz="2400" dirty="0" err="1"/>
              <a:t>Міжнародного</a:t>
            </a:r>
            <a:r>
              <a:rPr lang="ru-RU" sz="2400" dirty="0"/>
              <a:t> кодексу </a:t>
            </a:r>
            <a:r>
              <a:rPr lang="ru-RU" sz="2400" dirty="0" err="1"/>
              <a:t>маркетингових</a:t>
            </a:r>
            <a:r>
              <a:rPr lang="ru-RU" sz="2400" dirty="0"/>
              <a:t> </a:t>
            </a:r>
            <a:r>
              <a:rPr lang="ru-RU" sz="2400" dirty="0" err="1"/>
              <a:t>досліджень</a:t>
            </a:r>
            <a:r>
              <a:rPr lang="ru-RU" sz="2400" dirty="0"/>
              <a:t>.</a:t>
            </a:r>
            <a:endParaRPr lang="ru-RU" sz="2400" b="1" dirty="0"/>
          </a:p>
        </p:txBody>
      </p:sp>
    </p:spTree>
    <p:extLst>
      <p:ext uri="{BB962C8B-B14F-4D97-AF65-F5344CB8AC3E}">
        <p14:creationId xmlns:p14="http://schemas.microsoft.com/office/powerpoint/2010/main" val="4037150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3816429"/>
          </a:xfrm>
          <a:prstGeom prst="rect">
            <a:avLst/>
          </a:prstGeom>
        </p:spPr>
        <p:txBody>
          <a:bodyPr wrap="square">
            <a:spAutoFit/>
          </a:bodyPr>
          <a:lstStyle/>
          <a:p>
            <a:r>
              <a:rPr lang="ru-RU" dirty="0"/>
              <a:t> </a:t>
            </a:r>
            <a:r>
              <a:rPr lang="ru-RU" sz="3000" b="1" dirty="0"/>
              <a:t>«</a:t>
            </a:r>
            <a:r>
              <a:rPr lang="ru-RU" sz="3200" b="1" dirty="0"/>
              <a:t>Клієнт</a:t>
            </a:r>
            <a:r>
              <a:rPr lang="ru-RU" sz="3000" b="1" dirty="0"/>
              <a:t>» </a:t>
            </a:r>
          </a:p>
          <a:p>
            <a:pPr marL="342900" indent="-342900">
              <a:buFont typeface="Wingdings" pitchFamily="2" charset="2"/>
              <a:buChar char="Ø"/>
            </a:pPr>
            <a:r>
              <a:rPr lang="ru-RU" sz="3000" dirty="0"/>
              <a:t>будь-яка </a:t>
            </a:r>
            <a:r>
              <a:rPr lang="ru-RU" sz="3000" dirty="0" err="1"/>
              <a:t>особистість</a:t>
            </a:r>
            <a:r>
              <a:rPr lang="ru-RU" sz="3000" dirty="0"/>
              <a:t>, </a:t>
            </a:r>
            <a:r>
              <a:rPr lang="ru-RU" sz="3000" dirty="0" err="1"/>
              <a:t>підприємство</a:t>
            </a:r>
            <a:r>
              <a:rPr lang="ru-RU" sz="3000" dirty="0"/>
              <a:t>, </a:t>
            </a:r>
            <a:r>
              <a:rPr lang="ru-RU" sz="3000" dirty="0" err="1"/>
              <a:t>група</a:t>
            </a:r>
            <a:r>
              <a:rPr lang="ru-RU" sz="3000" dirty="0"/>
              <a:t>, приватна </a:t>
            </a:r>
            <a:r>
              <a:rPr lang="ru-RU" sz="3000" dirty="0" err="1"/>
              <a:t>або</a:t>
            </a:r>
            <a:r>
              <a:rPr lang="ru-RU" sz="3000" dirty="0"/>
              <a:t> </a:t>
            </a:r>
            <a:r>
              <a:rPr lang="ru-RU" sz="3000" dirty="0" err="1"/>
              <a:t>державна</a:t>
            </a:r>
            <a:r>
              <a:rPr lang="ru-RU" sz="3000" dirty="0"/>
              <a:t> </a:t>
            </a:r>
            <a:r>
              <a:rPr lang="ru-RU" sz="3000" dirty="0" err="1"/>
              <a:t>організація</a:t>
            </a:r>
            <a:r>
              <a:rPr lang="ru-RU" sz="3000" dirty="0"/>
              <a:t>, </a:t>
            </a:r>
            <a:r>
              <a:rPr lang="ru-RU" sz="3000" dirty="0" err="1"/>
              <a:t>відділ</a:t>
            </a:r>
            <a:r>
              <a:rPr lang="ru-RU" sz="3000" dirty="0"/>
              <a:t>, </a:t>
            </a:r>
            <a:r>
              <a:rPr lang="ru-RU" sz="3000" dirty="0" err="1"/>
              <a:t>підрозділ</a:t>
            </a:r>
            <a:r>
              <a:rPr lang="ru-RU" sz="3000" dirty="0"/>
              <a:t> і т.д. (</a:t>
            </a:r>
            <a:r>
              <a:rPr lang="ru-RU" sz="3000" dirty="0" err="1"/>
              <a:t>включаючи</a:t>
            </a:r>
            <a:r>
              <a:rPr lang="ru-RU" sz="3000" dirty="0"/>
              <a:t> </a:t>
            </a:r>
            <a:r>
              <a:rPr lang="ru-RU" sz="3000" dirty="0" err="1"/>
              <a:t>також</a:t>
            </a:r>
            <a:r>
              <a:rPr lang="ru-RU" sz="3000" dirty="0"/>
              <a:t> будь-</a:t>
            </a:r>
            <a:r>
              <a:rPr lang="ru-RU" sz="3000" dirty="0" err="1"/>
              <a:t>який</a:t>
            </a:r>
            <a:r>
              <a:rPr lang="ru-RU" sz="3000" dirty="0"/>
              <a:t> </a:t>
            </a:r>
            <a:r>
              <a:rPr lang="ru-RU" sz="3000" dirty="0" err="1"/>
              <a:t>відділ</a:t>
            </a:r>
            <a:r>
              <a:rPr lang="ru-RU" sz="3000" dirty="0"/>
              <a:t>, </a:t>
            </a:r>
            <a:r>
              <a:rPr lang="ru-RU" sz="3000" dirty="0" err="1"/>
              <a:t>підрозділ</a:t>
            </a:r>
            <a:r>
              <a:rPr lang="ru-RU" sz="3000" dirty="0"/>
              <a:t> і т.д., </a:t>
            </a:r>
            <a:r>
              <a:rPr lang="ru-RU" sz="3000" dirty="0" err="1"/>
              <a:t>що</a:t>
            </a:r>
            <a:r>
              <a:rPr lang="ru-RU" sz="3000" dirty="0"/>
              <a:t> належать </a:t>
            </a:r>
            <a:r>
              <a:rPr lang="ru-RU" sz="3000" dirty="0" err="1"/>
              <a:t>або</a:t>
            </a:r>
            <a:r>
              <a:rPr lang="ru-RU" sz="3000" dirty="0"/>
              <a:t> </a:t>
            </a:r>
            <a:r>
              <a:rPr lang="ru-RU" sz="3000" dirty="0" err="1"/>
              <a:t>є</a:t>
            </a:r>
            <a:r>
              <a:rPr lang="ru-RU" sz="3000" dirty="0"/>
              <a:t> </a:t>
            </a:r>
            <a:r>
              <a:rPr lang="ru-RU" sz="3000" dirty="0" err="1"/>
              <a:t>частиною</a:t>
            </a:r>
            <a:r>
              <a:rPr lang="ru-RU" sz="3000" dirty="0"/>
              <a:t> </a:t>
            </a:r>
            <a:r>
              <a:rPr lang="ru-RU" sz="3000" dirty="0" err="1"/>
              <a:t>організації</a:t>
            </a:r>
            <a:r>
              <a:rPr lang="ru-RU" sz="3000" dirty="0"/>
              <a:t> «</a:t>
            </a:r>
            <a:r>
              <a:rPr lang="ru-RU" sz="3000" dirty="0" err="1"/>
              <a:t>дослідника</a:t>
            </a:r>
            <a:r>
              <a:rPr lang="ru-RU" sz="3000" dirty="0"/>
              <a:t>»), </a:t>
            </a:r>
            <a:r>
              <a:rPr lang="ru-RU" sz="3000" dirty="0" err="1"/>
              <a:t>що</a:t>
            </a:r>
            <a:r>
              <a:rPr lang="ru-RU" sz="3000" dirty="0"/>
              <a:t> </a:t>
            </a:r>
            <a:r>
              <a:rPr lang="ru-RU" sz="3000" dirty="0" err="1"/>
              <a:t>цілком</a:t>
            </a:r>
            <a:r>
              <a:rPr lang="ru-RU" sz="3000" dirty="0"/>
              <a:t> </a:t>
            </a:r>
            <a:r>
              <a:rPr lang="ru-RU" sz="3000" dirty="0" err="1"/>
              <a:t>або</a:t>
            </a:r>
            <a:r>
              <a:rPr lang="ru-RU" sz="3000" dirty="0"/>
              <a:t> </a:t>
            </a:r>
            <a:r>
              <a:rPr lang="ru-RU" sz="3000" dirty="0" err="1"/>
              <a:t>частково</a:t>
            </a:r>
            <a:r>
              <a:rPr lang="ru-RU" sz="3000" dirty="0"/>
              <a:t> </a:t>
            </a:r>
            <a:r>
              <a:rPr lang="ru-RU" sz="3000" dirty="0" err="1"/>
              <a:t>доручають</a:t>
            </a:r>
            <a:r>
              <a:rPr lang="ru-RU" sz="3000" dirty="0"/>
              <a:t>, </a:t>
            </a:r>
            <a:r>
              <a:rPr lang="ru-RU" sz="3000" dirty="0" err="1"/>
              <a:t>просять</a:t>
            </a:r>
            <a:r>
              <a:rPr lang="ru-RU" sz="3000" dirty="0"/>
              <a:t>, </a:t>
            </a:r>
            <a:r>
              <a:rPr lang="ru-RU" sz="3000" dirty="0" err="1"/>
              <a:t>дають</a:t>
            </a:r>
            <a:r>
              <a:rPr lang="ru-RU" sz="3000" dirty="0"/>
              <a:t> </a:t>
            </a:r>
            <a:r>
              <a:rPr lang="ru-RU" sz="3000" dirty="0" err="1"/>
              <a:t>повноваження</a:t>
            </a:r>
            <a:r>
              <a:rPr lang="ru-RU" sz="3000" dirty="0"/>
              <a:t> </a:t>
            </a:r>
            <a:r>
              <a:rPr lang="ru-RU" sz="3000" dirty="0" err="1"/>
              <a:t>або</a:t>
            </a:r>
            <a:r>
              <a:rPr lang="ru-RU" sz="3000" dirty="0"/>
              <a:t> </a:t>
            </a:r>
            <a:r>
              <a:rPr lang="ru-RU" sz="3000" dirty="0" err="1"/>
              <a:t>згоду</a:t>
            </a:r>
            <a:r>
              <a:rPr lang="ru-RU" sz="3000" dirty="0"/>
              <a:t> на </a:t>
            </a:r>
            <a:r>
              <a:rPr lang="ru-RU" sz="3000" dirty="0" err="1"/>
              <a:t>проведення</a:t>
            </a:r>
            <a:r>
              <a:rPr lang="ru-RU" sz="3000" dirty="0"/>
              <a:t> </a:t>
            </a:r>
            <a:r>
              <a:rPr lang="ru-RU" sz="3000" dirty="0" err="1"/>
              <a:t>маркетингових</a:t>
            </a:r>
            <a:r>
              <a:rPr lang="ru-RU" sz="3000" dirty="0"/>
              <a:t> </a:t>
            </a:r>
            <a:r>
              <a:rPr lang="ru-RU" sz="3000" dirty="0" err="1"/>
              <a:t>досліджень</a:t>
            </a:r>
            <a:r>
              <a:rPr lang="ru-RU" sz="3000" dirty="0"/>
              <a:t>.</a:t>
            </a:r>
            <a:endParaRPr lang="ru-RU" sz="3000" b="1" dirty="0"/>
          </a:p>
        </p:txBody>
      </p:sp>
    </p:spTree>
    <p:extLst>
      <p:ext uri="{BB962C8B-B14F-4D97-AF65-F5344CB8AC3E}">
        <p14:creationId xmlns:p14="http://schemas.microsoft.com/office/powerpoint/2010/main" val="1874502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324261"/>
          </a:xfrm>
          <a:prstGeom prst="rect">
            <a:avLst/>
          </a:prstGeom>
        </p:spPr>
        <p:txBody>
          <a:bodyPr wrap="square">
            <a:spAutoFit/>
          </a:bodyPr>
          <a:lstStyle/>
          <a:p>
            <a:r>
              <a:rPr lang="ru-RU" dirty="0"/>
              <a:t> </a:t>
            </a:r>
            <a:r>
              <a:rPr lang="ru-RU" sz="3000" b="1" dirty="0"/>
              <a:t>«</a:t>
            </a:r>
            <a:r>
              <a:rPr lang="ru-RU" sz="3200" b="1" dirty="0" err="1"/>
              <a:t>Інформатор</a:t>
            </a:r>
            <a:r>
              <a:rPr lang="ru-RU" sz="3000" b="1" dirty="0"/>
              <a:t>» </a:t>
            </a:r>
          </a:p>
          <a:p>
            <a:pPr marL="342900" indent="-342900">
              <a:buFont typeface="Wingdings" pitchFamily="2" charset="2"/>
              <a:buChar char="Ø"/>
            </a:pPr>
            <a:r>
              <a:rPr lang="ru-RU" sz="2700" dirty="0"/>
              <a:t>будь-яка </a:t>
            </a:r>
            <a:r>
              <a:rPr lang="ru-RU" sz="2700" dirty="0" err="1"/>
              <a:t>особистість</a:t>
            </a:r>
            <a:r>
              <a:rPr lang="ru-RU" sz="2700" dirty="0"/>
              <a:t>, </a:t>
            </a:r>
            <a:r>
              <a:rPr lang="ru-RU" sz="2700" dirty="0" err="1"/>
              <a:t>підприємство</a:t>
            </a:r>
            <a:r>
              <a:rPr lang="ru-RU" sz="2700" dirty="0"/>
              <a:t>, </a:t>
            </a:r>
            <a:r>
              <a:rPr lang="ru-RU" sz="2700" dirty="0" err="1"/>
              <a:t>група</a:t>
            </a:r>
            <a:r>
              <a:rPr lang="ru-RU" sz="2700" dirty="0"/>
              <a:t> </a:t>
            </a:r>
            <a:r>
              <a:rPr lang="ru-RU" sz="2700" dirty="0" err="1"/>
              <a:t>або</a:t>
            </a:r>
            <a:r>
              <a:rPr lang="ru-RU" sz="2700" dirty="0"/>
              <a:t> </a:t>
            </a:r>
            <a:r>
              <a:rPr lang="ru-RU" sz="2700" dirty="0" err="1"/>
              <a:t>організація</a:t>
            </a:r>
            <a:r>
              <a:rPr lang="ru-RU" sz="2700" dirty="0"/>
              <a:t>, у </a:t>
            </a:r>
            <a:r>
              <a:rPr lang="ru-RU" sz="2700" dirty="0" err="1"/>
              <a:t>якої</a:t>
            </a:r>
            <a:r>
              <a:rPr lang="ru-RU" sz="2700" dirty="0"/>
              <a:t> </a:t>
            </a:r>
            <a:r>
              <a:rPr lang="ru-RU" sz="2700" dirty="0" err="1"/>
              <a:t>дослідник</a:t>
            </a:r>
            <a:r>
              <a:rPr lang="ru-RU" sz="2700" dirty="0"/>
              <a:t> </a:t>
            </a:r>
            <a:r>
              <a:rPr lang="ru-RU" sz="2700" dirty="0" err="1"/>
              <a:t>одержує</a:t>
            </a:r>
            <a:r>
              <a:rPr lang="ru-RU" sz="2700" dirty="0"/>
              <a:t> </a:t>
            </a:r>
            <a:r>
              <a:rPr lang="ru-RU" sz="2700" dirty="0" err="1"/>
              <a:t>інформацію</a:t>
            </a:r>
            <a:r>
              <a:rPr lang="ru-RU" sz="2700" dirty="0"/>
              <a:t> з метою </a:t>
            </a:r>
            <a:r>
              <a:rPr lang="ru-RU" sz="2700" dirty="0" err="1"/>
              <a:t>здійснення</a:t>
            </a:r>
            <a:r>
              <a:rPr lang="ru-RU" sz="2700" dirty="0"/>
              <a:t> проекту маркетингового </a:t>
            </a:r>
            <a:r>
              <a:rPr lang="ru-RU" sz="2700" dirty="0" err="1"/>
              <a:t>дослідження</a:t>
            </a:r>
            <a:r>
              <a:rPr lang="ru-RU" sz="2700" dirty="0"/>
              <a:t>, </a:t>
            </a:r>
            <a:r>
              <a:rPr lang="ru-RU" sz="2700" dirty="0" err="1"/>
              <a:t>підготовки</a:t>
            </a:r>
            <a:r>
              <a:rPr lang="ru-RU" sz="2700" dirty="0"/>
              <a:t> </a:t>
            </a:r>
            <a:r>
              <a:rPr lang="ru-RU" sz="2700" dirty="0" err="1"/>
              <a:t>огляду</a:t>
            </a:r>
            <a:r>
              <a:rPr lang="ru-RU" sz="2700" dirty="0"/>
              <a:t> і т.д., </a:t>
            </a:r>
            <a:r>
              <a:rPr lang="ru-RU" sz="2700" dirty="0" err="1"/>
              <a:t>незалежно</a:t>
            </a:r>
            <a:r>
              <a:rPr lang="ru-RU" sz="2700" dirty="0"/>
              <a:t> </a:t>
            </a:r>
            <a:r>
              <a:rPr lang="ru-RU" sz="2700" dirty="0" err="1"/>
              <a:t>від</a:t>
            </a:r>
            <a:r>
              <a:rPr lang="ru-RU" sz="2700" dirty="0"/>
              <a:t> типу </a:t>
            </a:r>
            <a:r>
              <a:rPr lang="ru-RU" sz="2700" dirty="0" err="1"/>
              <a:t>інформації</a:t>
            </a:r>
            <a:r>
              <a:rPr lang="ru-RU" sz="2700" dirty="0"/>
              <a:t>, а </a:t>
            </a:r>
            <a:r>
              <a:rPr lang="ru-RU" sz="2700" dirty="0" err="1"/>
              <a:t>також</a:t>
            </a:r>
            <a:r>
              <a:rPr lang="ru-RU" sz="2700" dirty="0"/>
              <a:t> методу і </a:t>
            </a:r>
            <a:r>
              <a:rPr lang="ru-RU" sz="2700" dirty="0" err="1"/>
              <a:t>техніки</a:t>
            </a:r>
            <a:r>
              <a:rPr lang="ru-RU" sz="2700" dirty="0"/>
              <a:t> </a:t>
            </a:r>
            <a:r>
              <a:rPr lang="ru-RU" sz="2700" dirty="0" err="1"/>
              <a:t>її</a:t>
            </a:r>
            <a:r>
              <a:rPr lang="ru-RU" sz="2700" dirty="0"/>
              <a:t> </a:t>
            </a:r>
            <a:r>
              <a:rPr lang="ru-RU" sz="2700" dirty="0" err="1"/>
              <a:t>одержання</a:t>
            </a:r>
            <a:r>
              <a:rPr lang="ru-RU" sz="2700" dirty="0"/>
              <a:t>. Таким чином, «</a:t>
            </a:r>
            <a:r>
              <a:rPr lang="ru-RU" sz="2700" dirty="0" err="1"/>
              <a:t>інформатор</a:t>
            </a:r>
            <a:r>
              <a:rPr lang="ru-RU" sz="2700" dirty="0"/>
              <a:t>» - </a:t>
            </a:r>
            <a:r>
              <a:rPr lang="ru-RU" sz="2700" dirty="0" err="1"/>
              <a:t>це</a:t>
            </a:r>
            <a:r>
              <a:rPr lang="ru-RU" sz="2700" dirty="0"/>
              <a:t> не </a:t>
            </a:r>
            <a:r>
              <a:rPr lang="ru-RU" sz="2700" dirty="0" err="1"/>
              <a:t>тільки</a:t>
            </a:r>
            <a:r>
              <a:rPr lang="ru-RU" sz="2700" dirty="0"/>
              <a:t> </a:t>
            </a:r>
            <a:r>
              <a:rPr lang="ru-RU" sz="2700" dirty="0" err="1"/>
              <a:t>одержання</a:t>
            </a:r>
            <a:r>
              <a:rPr lang="ru-RU" sz="2700" dirty="0"/>
              <a:t> </a:t>
            </a:r>
            <a:r>
              <a:rPr lang="ru-RU" sz="2700" dirty="0" err="1"/>
              <a:t>словесної</a:t>
            </a:r>
            <a:r>
              <a:rPr lang="ru-RU" sz="2700" dirty="0"/>
              <a:t> </a:t>
            </a:r>
            <a:r>
              <a:rPr lang="ru-RU" sz="2700" dirty="0" err="1"/>
              <a:t>інформації</a:t>
            </a:r>
            <a:r>
              <a:rPr lang="ru-RU" sz="2700" dirty="0"/>
              <a:t>, але й </a:t>
            </a:r>
            <a:r>
              <a:rPr lang="ru-RU" sz="2700" dirty="0" err="1"/>
              <a:t>інформація</a:t>
            </a:r>
            <a:r>
              <a:rPr lang="ru-RU" sz="2700" dirty="0"/>
              <a:t>, </a:t>
            </a:r>
            <a:r>
              <a:rPr lang="ru-RU" sz="2700" dirty="0" err="1"/>
              <a:t>отримана</a:t>
            </a:r>
            <a:r>
              <a:rPr lang="ru-RU" sz="2700" dirty="0"/>
              <a:t> </a:t>
            </a:r>
            <a:r>
              <a:rPr lang="ru-RU" sz="2700" dirty="0" err="1"/>
              <a:t>іншим</a:t>
            </a:r>
            <a:r>
              <a:rPr lang="ru-RU" sz="2700" dirty="0"/>
              <a:t> шляхом - </a:t>
            </a:r>
            <a:r>
              <a:rPr lang="ru-RU" sz="2700" dirty="0" err="1"/>
              <a:t>спостереженням</a:t>
            </a:r>
            <a:r>
              <a:rPr lang="ru-RU" sz="2700" dirty="0"/>
              <a:t>, </a:t>
            </a:r>
            <a:r>
              <a:rPr lang="ru-RU" sz="2700" dirty="0" err="1"/>
              <a:t>із</a:t>
            </a:r>
            <a:r>
              <a:rPr lang="ru-RU" sz="2700" dirty="0"/>
              <a:t> </a:t>
            </a:r>
            <a:r>
              <a:rPr lang="ru-RU" sz="2700" dirty="0" err="1"/>
              <a:t>сторінок</a:t>
            </a:r>
            <a:r>
              <a:rPr lang="ru-RU" sz="2700" dirty="0"/>
              <a:t> газет і </a:t>
            </a:r>
            <a:r>
              <a:rPr lang="ru-RU" sz="2700" dirty="0" err="1"/>
              <a:t>журналів</a:t>
            </a:r>
            <a:r>
              <a:rPr lang="ru-RU" sz="2700" dirty="0"/>
              <a:t>, переглядом </a:t>
            </a:r>
            <a:r>
              <a:rPr lang="ru-RU" sz="2700" dirty="0" err="1"/>
              <a:t>пошти</a:t>
            </a:r>
            <a:r>
              <a:rPr lang="ru-RU" sz="2700" dirty="0"/>
              <a:t>, </a:t>
            </a:r>
            <a:r>
              <a:rPr lang="ru-RU" sz="2700" dirty="0" err="1"/>
              <a:t>застосуванням</a:t>
            </a:r>
            <a:r>
              <a:rPr lang="ru-RU" sz="2700" dirty="0"/>
              <a:t> </a:t>
            </a:r>
            <a:r>
              <a:rPr lang="ru-RU" sz="2700" dirty="0" err="1"/>
              <a:t>механічних</a:t>
            </a:r>
            <a:r>
              <a:rPr lang="ru-RU" sz="2700" dirty="0"/>
              <a:t>, </a:t>
            </a:r>
            <a:r>
              <a:rPr lang="ru-RU" sz="2700" dirty="0" err="1"/>
              <a:t>електричних</a:t>
            </a:r>
            <a:r>
              <a:rPr lang="ru-RU" sz="2700" dirty="0"/>
              <a:t> і </a:t>
            </a:r>
            <a:r>
              <a:rPr lang="ru-RU" sz="2700" dirty="0" err="1"/>
              <a:t>інших</a:t>
            </a:r>
            <a:r>
              <a:rPr lang="ru-RU" sz="2700" dirty="0"/>
              <a:t> </a:t>
            </a:r>
            <a:r>
              <a:rPr lang="ru-RU" sz="2700" dirty="0" err="1"/>
              <a:t>пристроїв</a:t>
            </a:r>
            <a:r>
              <a:rPr lang="ru-RU" sz="2700" dirty="0"/>
              <a:t> , </a:t>
            </a:r>
            <a:r>
              <a:rPr lang="ru-RU" sz="2700" dirty="0" err="1"/>
              <a:t>що</a:t>
            </a:r>
            <a:r>
              <a:rPr lang="ru-RU" sz="2700" dirty="0"/>
              <a:t> </a:t>
            </a:r>
            <a:r>
              <a:rPr lang="ru-RU" sz="2700" dirty="0" err="1"/>
              <a:t>записують</a:t>
            </a:r>
            <a:r>
              <a:rPr lang="ru-RU" sz="2700" dirty="0"/>
              <a:t>.</a:t>
            </a:r>
            <a:endParaRPr lang="ru-RU" sz="2700" b="1" dirty="0"/>
          </a:p>
        </p:txBody>
      </p:sp>
    </p:spTree>
    <p:extLst>
      <p:ext uri="{BB962C8B-B14F-4D97-AF65-F5344CB8AC3E}">
        <p14:creationId xmlns:p14="http://schemas.microsoft.com/office/powerpoint/2010/main" val="1601147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251520" y="1268760"/>
            <a:ext cx="8892480" cy="569386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uk-UA" sz="2800" b="1" dirty="0">
                <a:solidFill>
                  <a:prstClr val="black"/>
                </a:solidFill>
              </a:rPr>
              <a:t>План лекції</a:t>
            </a:r>
            <a:endParaRPr kumimoji="0" lang="uk-UA" sz="2800" b="1" i="0" u="none" strike="noStrike" kern="1200" cap="none" spc="0" normalizeH="0" baseline="0" noProof="0" dirty="0">
              <a:ln>
                <a:noFill/>
              </a:ln>
              <a:solidFill>
                <a:prstClr val="black"/>
              </a:solidFill>
              <a:effectLst/>
              <a:uLnTx/>
              <a:uFillTx/>
              <a:ea typeface="+mn-ea"/>
              <a:cs typeface="+mn-cs"/>
            </a:endParaRPr>
          </a:p>
          <a:p>
            <a:r>
              <a:rPr lang="en-GB" sz="2400" dirty="0"/>
              <a:t>1. </a:t>
            </a:r>
            <a:r>
              <a:rPr lang="ru-RU" sz="2400" dirty="0"/>
              <a:t>Місце маркетингового </a:t>
            </a:r>
            <a:r>
              <a:rPr lang="ru-RU" sz="2400" dirty="0" err="1"/>
              <a:t>дослідження</a:t>
            </a:r>
            <a:r>
              <a:rPr lang="ru-RU" sz="2400" dirty="0"/>
              <a:t> у </a:t>
            </a:r>
            <a:r>
              <a:rPr lang="ru-RU" sz="2400" dirty="0" err="1"/>
              <a:t>системі</a:t>
            </a:r>
            <a:r>
              <a:rPr lang="ru-RU" sz="2400" dirty="0"/>
              <a:t> </a:t>
            </a:r>
            <a:r>
              <a:rPr lang="ru-RU" sz="2400" dirty="0" err="1"/>
              <a:t>досліджень</a:t>
            </a:r>
            <a:r>
              <a:rPr lang="ru-RU" sz="2400" dirty="0"/>
              <a:t>.</a:t>
            </a:r>
          </a:p>
          <a:p>
            <a:r>
              <a:rPr lang="ru-RU" sz="2400" dirty="0"/>
              <a:t>2. </a:t>
            </a:r>
            <a:r>
              <a:rPr lang="ru-RU" sz="2400" dirty="0" err="1"/>
              <a:t>Маркетингове</a:t>
            </a:r>
            <a:r>
              <a:rPr lang="ru-RU" sz="2400" dirty="0"/>
              <a:t> </a:t>
            </a:r>
            <a:r>
              <a:rPr lang="ru-RU" sz="2400" dirty="0" err="1"/>
              <a:t>дослідження</a:t>
            </a:r>
            <a:r>
              <a:rPr lang="ru-RU" sz="2400" dirty="0"/>
              <a:t> як результат і як </a:t>
            </a:r>
            <a:r>
              <a:rPr lang="ru-RU" sz="2400" dirty="0" err="1"/>
              <a:t>чинник</a:t>
            </a:r>
            <a:r>
              <a:rPr lang="ru-RU" sz="2400" dirty="0"/>
              <a:t> </a:t>
            </a:r>
            <a:br>
              <a:rPr lang="ru-RU" sz="2400" dirty="0"/>
            </a:br>
            <a:r>
              <a:rPr lang="ru-RU" sz="2400" dirty="0"/>
              <a:t>     у </a:t>
            </a:r>
            <a:r>
              <a:rPr lang="ru-RU" sz="2400" dirty="0" err="1"/>
              <a:t>системі</a:t>
            </a:r>
            <a:r>
              <a:rPr lang="ru-RU" sz="2400" dirty="0"/>
              <a:t> </a:t>
            </a:r>
            <a:r>
              <a:rPr lang="ru-RU" sz="2400" dirty="0" err="1"/>
              <a:t>досліджень</a:t>
            </a:r>
            <a:r>
              <a:rPr lang="ru-RU" sz="2400" dirty="0"/>
              <a:t>.</a:t>
            </a:r>
          </a:p>
          <a:p>
            <a:r>
              <a:rPr lang="ru-RU" sz="2400" dirty="0"/>
              <a:t>3. Зміст </a:t>
            </a:r>
            <a:r>
              <a:rPr lang="ru-RU" sz="2400" dirty="0" err="1"/>
              <a:t>міжнародних</a:t>
            </a:r>
            <a:r>
              <a:rPr lang="ru-RU" sz="2400" dirty="0"/>
              <a:t> </a:t>
            </a:r>
            <a:r>
              <a:rPr lang="ru-RU" sz="2400" dirty="0" err="1"/>
              <a:t>професійних</a:t>
            </a:r>
            <a:r>
              <a:rPr lang="ru-RU" sz="2400" dirty="0"/>
              <a:t> </a:t>
            </a:r>
            <a:r>
              <a:rPr lang="ru-RU" sz="2400" dirty="0" err="1"/>
              <a:t>кодексів</a:t>
            </a:r>
            <a:r>
              <a:rPr lang="ru-RU" sz="2400" dirty="0"/>
              <a:t> та </a:t>
            </a:r>
            <a:r>
              <a:rPr lang="ru-RU" sz="2400" dirty="0" err="1"/>
              <a:t>стандартів</a:t>
            </a:r>
            <a:r>
              <a:rPr lang="ru-RU" sz="2400" dirty="0"/>
              <a:t>; </a:t>
            </a:r>
            <a:br>
              <a:rPr lang="ru-RU" sz="2400" dirty="0"/>
            </a:br>
            <a:r>
              <a:rPr lang="ru-RU" sz="2400" dirty="0"/>
              <a:t>     </a:t>
            </a:r>
            <a:r>
              <a:rPr lang="ru-RU" sz="2400" dirty="0" err="1"/>
              <a:t>кодекси</a:t>
            </a:r>
            <a:r>
              <a:rPr lang="ru-RU" sz="2400" dirty="0"/>
              <a:t> </a:t>
            </a:r>
            <a:r>
              <a:rPr lang="en-GB" sz="2400" dirty="0"/>
              <a:t>ESOMAR</a:t>
            </a:r>
            <a:r>
              <a:rPr lang="ru-RU" sz="2400" dirty="0"/>
              <a:t>.</a:t>
            </a:r>
          </a:p>
          <a:p>
            <a:r>
              <a:rPr lang="ru-RU" sz="2400" dirty="0"/>
              <a:t>4. Вимоги до </a:t>
            </a:r>
            <a:r>
              <a:rPr lang="ru-RU" sz="2400" dirty="0" err="1"/>
              <a:t>відносин</a:t>
            </a:r>
            <a:r>
              <a:rPr lang="ru-RU" sz="2400" dirty="0"/>
              <a:t> </a:t>
            </a:r>
            <a:r>
              <a:rPr lang="ru-RU" sz="2400" dirty="0" err="1"/>
              <a:t>між</a:t>
            </a:r>
            <a:r>
              <a:rPr lang="ru-RU" sz="2400" dirty="0"/>
              <a:t> </a:t>
            </a:r>
            <a:r>
              <a:rPr lang="ru-RU" sz="2400" dirty="0" err="1"/>
              <a:t>замовником</a:t>
            </a:r>
            <a:r>
              <a:rPr lang="ru-RU" sz="2400" dirty="0"/>
              <a:t> і </a:t>
            </a:r>
            <a:r>
              <a:rPr lang="ru-RU" sz="2400" dirty="0" err="1"/>
              <a:t>підрядником</a:t>
            </a:r>
            <a:r>
              <a:rPr lang="ru-RU" sz="2400" dirty="0"/>
              <a:t>, </a:t>
            </a:r>
            <a:r>
              <a:rPr lang="ru-RU" sz="2400" dirty="0" err="1"/>
              <a:t>які</a:t>
            </a:r>
            <a:br>
              <a:rPr lang="ru-RU" sz="2400" dirty="0"/>
            </a:br>
            <a:r>
              <a:rPr lang="ru-RU" sz="2400" dirty="0"/>
              <a:t>     </a:t>
            </a:r>
            <a:r>
              <a:rPr lang="ru-RU" sz="2400" dirty="0" err="1"/>
              <a:t>записані</a:t>
            </a:r>
            <a:r>
              <a:rPr lang="ru-RU" sz="2400" dirty="0"/>
              <a:t> в кодексах і стандартах </a:t>
            </a:r>
            <a:r>
              <a:rPr lang="ru-RU" sz="2400" dirty="0" err="1"/>
              <a:t>маркетингових</a:t>
            </a:r>
            <a:r>
              <a:rPr lang="ru-RU" sz="2400" dirty="0"/>
              <a:t> </a:t>
            </a:r>
            <a:r>
              <a:rPr lang="ru-RU" sz="2400" dirty="0" err="1"/>
              <a:t>досліджень</a:t>
            </a:r>
            <a:r>
              <a:rPr lang="ru-RU" sz="2400" dirty="0"/>
              <a:t>.</a:t>
            </a:r>
          </a:p>
          <a:p>
            <a:r>
              <a:rPr lang="ru-RU" sz="2400" dirty="0"/>
              <a:t>5. </a:t>
            </a:r>
            <a:r>
              <a:rPr lang="ru-RU" sz="2400" dirty="0" err="1"/>
              <a:t>Приклади</a:t>
            </a:r>
            <a:r>
              <a:rPr lang="ru-RU" sz="2400" dirty="0"/>
              <a:t> та </a:t>
            </a:r>
            <a:r>
              <a:rPr lang="ru-RU" sz="2400" dirty="0" err="1"/>
              <a:t>наслідки</a:t>
            </a:r>
            <a:r>
              <a:rPr lang="ru-RU" sz="2400" dirty="0"/>
              <a:t> </a:t>
            </a:r>
            <a:r>
              <a:rPr lang="ru-RU" sz="2400" dirty="0" err="1"/>
              <a:t>невідповідності</a:t>
            </a:r>
            <a:r>
              <a:rPr lang="ru-RU" sz="2400" dirty="0"/>
              <a:t>; </a:t>
            </a:r>
            <a:r>
              <a:rPr lang="ru-RU" sz="2400" dirty="0" err="1"/>
              <a:t>економічні</a:t>
            </a:r>
            <a:r>
              <a:rPr lang="ru-RU" sz="2400" dirty="0"/>
              <a:t>, </a:t>
            </a:r>
            <a:br>
              <a:rPr lang="ru-RU" sz="2400" dirty="0"/>
            </a:br>
            <a:r>
              <a:rPr lang="ru-RU" sz="2400" dirty="0"/>
              <a:t>     </a:t>
            </a:r>
            <a:r>
              <a:rPr lang="ru-RU" sz="2400" dirty="0" err="1"/>
              <a:t>соціальні</a:t>
            </a:r>
            <a:r>
              <a:rPr lang="ru-RU" sz="2400" dirty="0"/>
              <a:t> та </a:t>
            </a:r>
            <a:r>
              <a:rPr lang="ru-RU" sz="2400" dirty="0" err="1"/>
              <a:t>психічні</a:t>
            </a:r>
            <a:r>
              <a:rPr lang="ru-RU" sz="2400" dirty="0"/>
              <a:t> причини </a:t>
            </a:r>
            <a:r>
              <a:rPr lang="ru-RU" sz="2400" dirty="0" err="1"/>
              <a:t>порушень</a:t>
            </a:r>
            <a:r>
              <a:rPr lang="ru-RU" sz="2400" dirty="0"/>
              <a:t> </a:t>
            </a:r>
            <a:r>
              <a:rPr lang="ru-RU" sz="2400" dirty="0" err="1"/>
              <a:t>стандартів</a:t>
            </a:r>
            <a:r>
              <a:rPr lang="ru-RU" sz="2400" dirty="0"/>
              <a:t> </a:t>
            </a:r>
            <a:br>
              <a:rPr lang="ru-RU" sz="2400" dirty="0"/>
            </a:br>
            <a:r>
              <a:rPr lang="ru-RU" sz="2400" dirty="0"/>
              <a:t>     у </a:t>
            </a:r>
            <a:r>
              <a:rPr lang="ru-RU" sz="2400" dirty="0" err="1"/>
              <a:t>маркетингових</a:t>
            </a:r>
            <a:r>
              <a:rPr lang="ru-RU" sz="2400" dirty="0"/>
              <a:t> </a:t>
            </a:r>
            <a:r>
              <a:rPr lang="ru-RU" sz="2400" dirty="0" err="1"/>
              <a:t>дослідженнях</a:t>
            </a:r>
            <a:r>
              <a:rPr lang="ru-RU" sz="2400" dirty="0"/>
              <a:t>.</a:t>
            </a:r>
          </a:p>
          <a:p>
            <a:r>
              <a:rPr lang="ru-RU" sz="2400" dirty="0"/>
              <a:t>6. </a:t>
            </a:r>
            <a:r>
              <a:rPr lang="ru-RU" sz="2400" dirty="0" err="1"/>
              <a:t>Негативний</a:t>
            </a:r>
            <a:r>
              <a:rPr lang="ru-RU" sz="2400" dirty="0"/>
              <a:t> </a:t>
            </a:r>
            <a:r>
              <a:rPr lang="ru-RU" sz="2400" dirty="0" err="1"/>
              <a:t>вплив</a:t>
            </a:r>
            <a:r>
              <a:rPr lang="ru-RU" sz="2400" dirty="0"/>
              <a:t> </a:t>
            </a:r>
            <a:r>
              <a:rPr lang="ru-RU" sz="2400" dirty="0" err="1"/>
              <a:t>порушень</a:t>
            </a:r>
            <a:r>
              <a:rPr lang="ru-RU" sz="2400" dirty="0"/>
              <a:t> </a:t>
            </a:r>
            <a:r>
              <a:rPr lang="ru-RU" sz="2400" dirty="0" err="1"/>
              <a:t>маркетингових</a:t>
            </a:r>
            <a:r>
              <a:rPr lang="ru-RU" sz="2400" dirty="0"/>
              <a:t> </a:t>
            </a:r>
            <a:r>
              <a:rPr lang="ru-RU" sz="2400" dirty="0" err="1"/>
              <a:t>стандартів</a:t>
            </a:r>
            <a:r>
              <a:rPr lang="ru-RU" sz="2400" dirty="0"/>
              <a:t> </a:t>
            </a:r>
            <a:br>
              <a:rPr lang="ru-RU" sz="2400" dirty="0"/>
            </a:br>
            <a:r>
              <a:rPr lang="ru-RU" sz="2400" dirty="0"/>
              <a:t>     на </a:t>
            </a:r>
            <a:r>
              <a:rPr lang="ru-RU" sz="2400" dirty="0" err="1"/>
              <a:t>бізнес</a:t>
            </a:r>
            <a:r>
              <a:rPr lang="ru-RU" sz="2400" dirty="0"/>
              <a:t>.</a:t>
            </a:r>
          </a:p>
          <a:p>
            <a:r>
              <a:rPr lang="ru-RU" sz="2400" dirty="0"/>
              <a:t>7. </a:t>
            </a:r>
            <a:r>
              <a:rPr lang="ru-RU" sz="2400" dirty="0" err="1"/>
              <a:t>Перспективи</a:t>
            </a:r>
            <a:r>
              <a:rPr lang="ru-RU" sz="2400" dirty="0"/>
              <a:t> </a:t>
            </a:r>
            <a:r>
              <a:rPr lang="ru-RU" sz="2400" dirty="0" err="1"/>
              <a:t>розвитку</a:t>
            </a:r>
            <a:r>
              <a:rPr lang="ru-RU" sz="2400" dirty="0"/>
              <a:t> </a:t>
            </a:r>
            <a:r>
              <a:rPr lang="ru-RU" sz="2400" dirty="0" err="1"/>
              <a:t>механізмів</a:t>
            </a:r>
            <a:r>
              <a:rPr lang="ru-RU" sz="2400" dirty="0"/>
              <a:t> контролю за стандартами</a:t>
            </a:r>
            <a:br>
              <a:rPr lang="ru-RU" sz="2400" dirty="0"/>
            </a:br>
            <a:r>
              <a:rPr lang="ru-RU" sz="2400" dirty="0"/>
              <a:t>     </a:t>
            </a:r>
            <a:r>
              <a:rPr lang="ru-RU" sz="2400" dirty="0" err="1"/>
              <a:t>маркетингових</a:t>
            </a:r>
            <a:r>
              <a:rPr lang="ru-RU" sz="2400" dirty="0"/>
              <a:t> </a:t>
            </a:r>
            <a:r>
              <a:rPr lang="ru-RU" sz="2400" dirty="0" err="1"/>
              <a:t>досліджень</a:t>
            </a:r>
            <a:r>
              <a:rPr lang="ru-RU" sz="2400" dirty="0"/>
              <a:t> в </a:t>
            </a:r>
            <a:r>
              <a:rPr lang="ru-RU" sz="2400" dirty="0" err="1"/>
              <a:t>Україні</a:t>
            </a:r>
            <a:r>
              <a:rPr lang="ru-RU" sz="2400" dirty="0"/>
              <a:t>.</a:t>
            </a:r>
          </a:p>
        </p:txBody>
      </p:sp>
    </p:spTree>
    <p:extLst>
      <p:ext uri="{BB962C8B-B14F-4D97-AF65-F5344CB8AC3E}">
        <p14:creationId xmlns:p14="http://schemas.microsoft.com/office/powerpoint/2010/main" val="465868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985980"/>
          </a:xfrm>
          <a:prstGeom prst="rect">
            <a:avLst/>
          </a:prstGeom>
        </p:spPr>
        <p:txBody>
          <a:bodyPr wrap="square">
            <a:spAutoFit/>
          </a:bodyPr>
          <a:lstStyle/>
          <a:p>
            <a:r>
              <a:rPr lang="ru-RU" dirty="0"/>
              <a:t> </a:t>
            </a:r>
            <a:r>
              <a:rPr lang="ru-RU" sz="3000" b="1" dirty="0"/>
              <a:t>«</a:t>
            </a:r>
            <a:r>
              <a:rPr lang="ru-RU" sz="3200" b="1" dirty="0" err="1"/>
              <a:t>Обов</a:t>
            </a:r>
            <a:r>
              <a:rPr lang="en-US" sz="3200" b="1" dirty="0"/>
              <a:t>’</a:t>
            </a:r>
            <a:r>
              <a:rPr lang="ru-RU" sz="3200" b="1" dirty="0" err="1"/>
              <a:t>язки</a:t>
            </a:r>
            <a:r>
              <a:rPr lang="ru-RU" sz="3200" b="1" dirty="0"/>
              <a:t> </a:t>
            </a:r>
            <a:r>
              <a:rPr lang="ru-RU" sz="3200" b="1" dirty="0" err="1"/>
              <a:t>інформаторів</a:t>
            </a:r>
            <a:r>
              <a:rPr lang="ru-RU" sz="3000" b="1" dirty="0"/>
              <a:t>» </a:t>
            </a:r>
          </a:p>
          <a:p>
            <a:r>
              <a:rPr lang="ru-RU" sz="2600" b="1" dirty="0"/>
              <a:t>Стаття 1.</a:t>
            </a:r>
            <a:r>
              <a:rPr lang="ru-RU" sz="2600" dirty="0"/>
              <a:t> Будь-яка </a:t>
            </a:r>
            <a:r>
              <a:rPr lang="ru-RU" sz="2600" dirty="0" err="1"/>
              <a:t>заява</a:t>
            </a:r>
            <a:r>
              <a:rPr lang="ru-RU" sz="2600" dirty="0"/>
              <a:t>, </a:t>
            </a:r>
            <a:r>
              <a:rPr lang="ru-RU" sz="2600" dirty="0" err="1"/>
              <a:t>зроблена</a:t>
            </a:r>
            <a:r>
              <a:rPr lang="ru-RU" sz="2600" dirty="0"/>
              <a:t> з метою </a:t>
            </a:r>
            <a:r>
              <a:rPr lang="ru-RU" sz="2600" dirty="0" err="1"/>
              <a:t>співробітництва</a:t>
            </a:r>
            <a:r>
              <a:rPr lang="ru-RU" sz="2600" dirty="0"/>
              <a:t>, </a:t>
            </a:r>
            <a:r>
              <a:rPr lang="ru-RU" sz="2600" dirty="0" err="1"/>
              <a:t>або</a:t>
            </a:r>
            <a:r>
              <a:rPr lang="ru-RU" sz="2600" dirty="0"/>
              <a:t> </a:t>
            </a:r>
            <a:r>
              <a:rPr lang="ru-RU" sz="2600" dirty="0" err="1"/>
              <a:t>запевняння</a:t>
            </a:r>
            <a:r>
              <a:rPr lang="ru-RU" sz="2600" dirty="0"/>
              <a:t>, </a:t>
            </a:r>
            <a:r>
              <a:rPr lang="ru-RU" sz="2600" dirty="0" err="1"/>
              <a:t>дані</a:t>
            </a:r>
            <a:r>
              <a:rPr lang="ru-RU" sz="2600" dirty="0"/>
              <a:t> </a:t>
            </a:r>
            <a:r>
              <a:rPr lang="ru-RU" sz="2600" dirty="0" err="1"/>
              <a:t>інформатору</a:t>
            </a:r>
            <a:r>
              <a:rPr lang="ru-RU" sz="2600" dirty="0"/>
              <a:t> </a:t>
            </a:r>
            <a:r>
              <a:rPr lang="ru-RU" sz="2600" dirty="0" err="1"/>
              <a:t>усно</a:t>
            </a:r>
            <a:r>
              <a:rPr lang="ru-RU" sz="2600" dirty="0"/>
              <a:t> </a:t>
            </a:r>
            <a:r>
              <a:rPr lang="ru-RU" sz="2600" dirty="0" err="1"/>
              <a:t>або</a:t>
            </a:r>
            <a:r>
              <a:rPr lang="ru-RU" sz="2600" dirty="0"/>
              <a:t> в </a:t>
            </a:r>
            <a:r>
              <a:rPr lang="ru-RU" sz="2600" dirty="0" err="1"/>
              <a:t>письмовій</a:t>
            </a:r>
            <a:r>
              <a:rPr lang="ru-RU" sz="2600" dirty="0"/>
              <a:t> </a:t>
            </a:r>
            <a:r>
              <a:rPr lang="ru-RU" sz="2600" dirty="0" err="1"/>
              <a:t>формі</a:t>
            </a:r>
            <a:r>
              <a:rPr lang="ru-RU" sz="2600" dirty="0"/>
              <a:t>, </a:t>
            </a:r>
            <a:r>
              <a:rPr lang="ru-RU" sz="2600" dirty="0" err="1"/>
              <a:t>повинні</a:t>
            </a:r>
            <a:r>
              <a:rPr lang="ru-RU" sz="2600" dirty="0"/>
              <a:t> бути </a:t>
            </a:r>
            <a:r>
              <a:rPr lang="ru-RU" sz="2600" dirty="0" err="1"/>
              <a:t>фактично</a:t>
            </a:r>
            <a:r>
              <a:rPr lang="ru-RU" sz="2600" dirty="0"/>
              <a:t> </a:t>
            </a:r>
            <a:r>
              <a:rPr lang="ru-RU" sz="2600" dirty="0" err="1"/>
              <a:t>точними</a:t>
            </a:r>
            <a:r>
              <a:rPr lang="ru-RU" sz="2600" dirty="0"/>
              <a:t> й </a:t>
            </a:r>
            <a:r>
              <a:rPr lang="ru-RU" sz="2600" dirty="0" err="1"/>
              <a:t>обов'язковими</a:t>
            </a:r>
            <a:r>
              <a:rPr lang="ru-RU" sz="2600" dirty="0"/>
              <a:t> до </a:t>
            </a:r>
            <a:r>
              <a:rPr lang="ru-RU" sz="2600" dirty="0" err="1"/>
              <a:t>виконання</a:t>
            </a:r>
            <a:r>
              <a:rPr lang="ru-RU" sz="2600" dirty="0"/>
              <a:t>.</a:t>
            </a:r>
          </a:p>
          <a:p>
            <a:r>
              <a:rPr lang="ru-RU" sz="2600" b="1" dirty="0"/>
              <a:t>Стаття 2.</a:t>
            </a:r>
            <a:r>
              <a:rPr lang="ru-RU" sz="2600" dirty="0"/>
              <a:t> </a:t>
            </a:r>
            <a:r>
              <a:rPr lang="ru-RU" sz="2600" dirty="0" err="1"/>
              <a:t>Інформатори</a:t>
            </a:r>
            <a:r>
              <a:rPr lang="ru-RU" sz="2600" dirty="0"/>
              <a:t> </a:t>
            </a:r>
            <a:r>
              <a:rPr lang="ru-RU" sz="2600" dirty="0" err="1"/>
              <a:t>повинні</a:t>
            </a:r>
            <a:r>
              <a:rPr lang="ru-RU" sz="2600" dirty="0"/>
              <a:t> </a:t>
            </a:r>
            <a:r>
              <a:rPr lang="ru-RU" sz="2600" dirty="0" err="1"/>
              <a:t>залишатися</a:t>
            </a:r>
            <a:r>
              <a:rPr lang="ru-RU" sz="2600" dirty="0"/>
              <a:t> </a:t>
            </a:r>
            <a:r>
              <a:rPr lang="ru-RU" sz="2600" dirty="0" err="1"/>
              <a:t>цілком</a:t>
            </a:r>
            <a:r>
              <a:rPr lang="ru-RU" sz="2600" dirty="0"/>
              <a:t> </a:t>
            </a:r>
            <a:r>
              <a:rPr lang="ru-RU" sz="2600" dirty="0" err="1"/>
              <a:t>анонімними</a:t>
            </a:r>
            <a:r>
              <a:rPr lang="ru-RU" sz="2600" dirty="0"/>
              <a:t>, </a:t>
            </a:r>
            <a:r>
              <a:rPr lang="ru-RU" sz="2600" dirty="0" err="1"/>
              <a:t>крім</a:t>
            </a:r>
            <a:r>
              <a:rPr lang="ru-RU" sz="2600" dirty="0"/>
              <a:t> </a:t>
            </a:r>
            <a:r>
              <a:rPr lang="ru-RU" sz="2600" dirty="0" err="1"/>
              <a:t>випадків</a:t>
            </a:r>
            <a:r>
              <a:rPr lang="ru-RU" sz="2600" dirty="0"/>
              <a:t>, </a:t>
            </a:r>
            <a:r>
              <a:rPr lang="ru-RU" sz="2600" dirty="0" err="1"/>
              <a:t>зазначених</a:t>
            </a:r>
            <a:r>
              <a:rPr lang="ru-RU" sz="2600" dirty="0"/>
              <a:t> у ст. 3. </a:t>
            </a:r>
            <a:r>
              <a:rPr lang="ru-RU" sz="2600" dirty="0" err="1"/>
              <a:t>Варто</a:t>
            </a:r>
            <a:r>
              <a:rPr lang="ru-RU" sz="2600" dirty="0"/>
              <a:t> </a:t>
            </a:r>
            <a:r>
              <a:rPr lang="ru-RU" sz="2600" dirty="0" err="1"/>
              <a:t>приймати</a:t>
            </a:r>
            <a:r>
              <a:rPr lang="ru-RU" sz="2600" dirty="0"/>
              <a:t> </a:t>
            </a:r>
            <a:r>
              <a:rPr lang="ru-RU" sz="2600" dirty="0" err="1"/>
              <a:t>особливі</a:t>
            </a:r>
            <a:r>
              <a:rPr lang="ru-RU" sz="2600" dirty="0"/>
              <a:t> </a:t>
            </a:r>
            <a:r>
              <a:rPr lang="ru-RU" sz="2600" dirty="0" err="1"/>
              <a:t>запобіжні</a:t>
            </a:r>
            <a:r>
              <a:rPr lang="ru-RU" sz="2600" dirty="0"/>
              <a:t> заходи, </a:t>
            </a:r>
            <a:r>
              <a:rPr lang="ru-RU" sz="2600" dirty="0" err="1"/>
              <a:t>щоб</a:t>
            </a:r>
            <a:r>
              <a:rPr lang="ru-RU" sz="2600" dirty="0"/>
              <a:t> будь-</a:t>
            </a:r>
            <a:r>
              <a:rPr lang="ru-RU" sz="2600" dirty="0" err="1"/>
              <a:t>який</a:t>
            </a:r>
            <a:r>
              <a:rPr lang="ru-RU" sz="2600" dirty="0"/>
              <a:t> </a:t>
            </a:r>
            <a:r>
              <a:rPr lang="ru-RU" sz="2600" dirty="0" err="1"/>
              <a:t>запис</a:t>
            </a:r>
            <a:r>
              <a:rPr lang="ru-RU" sz="2600" dirty="0"/>
              <a:t>, </a:t>
            </a:r>
            <a:r>
              <a:rPr lang="ru-RU" sz="2600" dirty="0" err="1"/>
              <a:t>що</a:t>
            </a:r>
            <a:r>
              <a:rPr lang="ru-RU" sz="2600" dirty="0"/>
              <a:t> </a:t>
            </a:r>
            <a:r>
              <a:rPr lang="ru-RU" sz="2600" dirty="0" err="1"/>
              <a:t>містить</a:t>
            </a:r>
            <a:r>
              <a:rPr lang="ru-RU" sz="2600" dirty="0"/>
              <a:t> </a:t>
            </a:r>
            <a:r>
              <a:rPr lang="ru-RU" sz="2600" dirty="0" err="1"/>
              <a:t>посилання</a:t>
            </a:r>
            <a:r>
              <a:rPr lang="ru-RU" sz="2600" dirty="0"/>
              <a:t>, </a:t>
            </a:r>
            <a:r>
              <a:rPr lang="ru-RU" sz="2600" dirty="0" err="1"/>
              <a:t>що</a:t>
            </a:r>
            <a:r>
              <a:rPr lang="ru-RU" sz="2600" dirty="0"/>
              <a:t> </a:t>
            </a:r>
            <a:r>
              <a:rPr lang="ru-RU" sz="2600" dirty="0" err="1"/>
              <a:t>розкриває</a:t>
            </a:r>
            <a:r>
              <a:rPr lang="ru-RU" sz="2600" dirty="0"/>
              <a:t> </a:t>
            </a:r>
            <a:r>
              <a:rPr lang="ru-RU" sz="2600" dirty="0" err="1"/>
              <a:t>особистість</a:t>
            </a:r>
            <a:r>
              <a:rPr lang="ru-RU" sz="2600" dirty="0"/>
              <a:t> </a:t>
            </a:r>
            <a:r>
              <a:rPr lang="ru-RU" sz="2600" dirty="0" err="1"/>
              <a:t>інформатора</a:t>
            </a:r>
            <a:r>
              <a:rPr lang="ru-RU" sz="2600" dirty="0"/>
              <a:t>, </a:t>
            </a:r>
            <a:r>
              <a:rPr lang="ru-RU" sz="2600" dirty="0" err="1"/>
              <a:t>зберігалося</a:t>
            </a:r>
            <a:r>
              <a:rPr lang="ru-RU" sz="2600" dirty="0"/>
              <a:t> в </a:t>
            </a:r>
            <a:r>
              <a:rPr lang="ru-RU" sz="2600" dirty="0" err="1"/>
              <a:t>надійній</a:t>
            </a:r>
            <a:r>
              <a:rPr lang="ru-RU" sz="2600" dirty="0"/>
              <a:t> </a:t>
            </a:r>
            <a:r>
              <a:rPr lang="ru-RU" sz="2600" dirty="0" err="1"/>
              <a:t>конфіденціальності</a:t>
            </a:r>
            <a:r>
              <a:rPr lang="ru-RU" sz="2600" dirty="0"/>
              <a:t> </a:t>
            </a:r>
            <a:r>
              <a:rPr lang="ru-RU" sz="2600" dirty="0" err="1"/>
              <a:t>протягом</a:t>
            </a:r>
            <a:r>
              <a:rPr lang="ru-RU" sz="2600" dirty="0"/>
              <a:t> </a:t>
            </a:r>
            <a:r>
              <a:rPr lang="ru-RU" sz="2600" dirty="0" err="1"/>
              <a:t>усього</a:t>
            </a:r>
            <a:r>
              <a:rPr lang="ru-RU" sz="2600" dirty="0"/>
              <a:t> </a:t>
            </a:r>
            <a:r>
              <a:rPr lang="ru-RU" sz="2600" dirty="0" err="1"/>
              <a:t>періоду</a:t>
            </a:r>
            <a:r>
              <a:rPr lang="ru-RU" sz="2600" dirty="0"/>
              <a:t> </a:t>
            </a:r>
            <a:r>
              <a:rPr lang="ru-RU" sz="2600" dirty="0" err="1"/>
              <a:t>дослідження</a:t>
            </a:r>
            <a:r>
              <a:rPr lang="ru-RU" sz="2600" dirty="0"/>
              <a:t> </a:t>
            </a:r>
            <a:r>
              <a:rPr lang="ru-RU" sz="2600" dirty="0" err="1"/>
              <a:t>доти</a:t>
            </a:r>
            <a:r>
              <a:rPr lang="ru-RU" sz="2600" dirty="0"/>
              <a:t>, </a:t>
            </a:r>
            <a:r>
              <a:rPr lang="ru-RU" sz="2600" dirty="0" err="1"/>
              <a:t>поки</a:t>
            </a:r>
            <a:r>
              <a:rPr lang="ru-RU" sz="2600" dirty="0"/>
              <a:t> </a:t>
            </a:r>
            <a:r>
              <a:rPr lang="ru-RU" sz="2600" dirty="0" err="1"/>
              <a:t>це</a:t>
            </a:r>
            <a:r>
              <a:rPr lang="ru-RU" sz="2600" dirty="0"/>
              <a:t> </a:t>
            </a:r>
            <a:r>
              <a:rPr lang="ru-RU" sz="2600" dirty="0" err="1"/>
              <a:t>посилання</a:t>
            </a:r>
            <a:r>
              <a:rPr lang="ru-RU" sz="2600" dirty="0"/>
              <a:t> не буде </a:t>
            </a:r>
            <a:r>
              <a:rPr lang="ru-RU" sz="2600" dirty="0" err="1"/>
              <a:t>вилучене</a:t>
            </a:r>
            <a:r>
              <a:rPr lang="ru-RU" sz="2600" dirty="0"/>
              <a:t> з </a:t>
            </a:r>
            <a:r>
              <a:rPr lang="ru-RU" sz="2600" dirty="0" err="1"/>
              <a:t>запису</a:t>
            </a:r>
            <a:r>
              <a:rPr lang="ru-RU" sz="2600" dirty="0"/>
              <a:t> і/</a:t>
            </a:r>
            <a:r>
              <a:rPr lang="ru-RU" sz="2600" dirty="0" err="1"/>
              <a:t>або</a:t>
            </a:r>
            <a:r>
              <a:rPr lang="ru-RU" sz="2600" dirty="0"/>
              <a:t> </a:t>
            </a:r>
            <a:r>
              <a:rPr lang="ru-RU" sz="2600" dirty="0" err="1"/>
              <a:t>знищене</a:t>
            </a:r>
            <a:r>
              <a:rPr lang="ru-RU" sz="2600" dirty="0"/>
              <a:t>. </a:t>
            </a:r>
            <a:endParaRPr lang="ru-RU" sz="2600" b="1" dirty="0"/>
          </a:p>
        </p:txBody>
      </p:sp>
    </p:spTree>
    <p:extLst>
      <p:ext uri="{BB962C8B-B14F-4D97-AF65-F5344CB8AC3E}">
        <p14:creationId xmlns:p14="http://schemas.microsoft.com/office/powerpoint/2010/main" val="28957342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985980"/>
          </a:xfrm>
          <a:prstGeom prst="rect">
            <a:avLst/>
          </a:prstGeom>
        </p:spPr>
        <p:txBody>
          <a:bodyPr wrap="square">
            <a:spAutoFit/>
          </a:bodyPr>
          <a:lstStyle/>
          <a:p>
            <a:r>
              <a:rPr lang="ru-RU" dirty="0"/>
              <a:t> </a:t>
            </a:r>
            <a:r>
              <a:rPr lang="ru-RU" sz="3000" b="1" dirty="0"/>
              <a:t>«</a:t>
            </a:r>
            <a:r>
              <a:rPr lang="ru-RU" sz="3200" b="1" dirty="0" err="1"/>
              <a:t>Обов</a:t>
            </a:r>
            <a:r>
              <a:rPr lang="en-US" sz="3200" b="1" dirty="0"/>
              <a:t>’</a:t>
            </a:r>
            <a:r>
              <a:rPr lang="ru-RU" sz="3200" b="1" dirty="0" err="1"/>
              <a:t>язки</a:t>
            </a:r>
            <a:r>
              <a:rPr lang="ru-RU" sz="3200" b="1" dirty="0"/>
              <a:t> </a:t>
            </a:r>
            <a:r>
              <a:rPr lang="ru-RU" sz="3200" b="1" dirty="0" err="1"/>
              <a:t>інформаторів</a:t>
            </a:r>
            <a:r>
              <a:rPr lang="ru-RU" sz="3000" b="1" dirty="0"/>
              <a:t>» </a:t>
            </a:r>
          </a:p>
          <a:p>
            <a:r>
              <a:rPr lang="ru-RU" sz="2200" b="1" dirty="0"/>
              <a:t>Стаття 3. </a:t>
            </a:r>
            <a:r>
              <a:rPr lang="ru-RU" sz="2200" dirty="0" err="1"/>
              <a:t>Винятками</a:t>
            </a:r>
            <a:r>
              <a:rPr lang="ru-RU" sz="2200" dirty="0"/>
              <a:t> з </a:t>
            </a:r>
            <a:r>
              <a:rPr lang="ru-RU" sz="2200" dirty="0" err="1"/>
              <a:t>положень</a:t>
            </a:r>
            <a:r>
              <a:rPr lang="ru-RU" sz="2200" dirty="0"/>
              <a:t> ст. 2 </a:t>
            </a:r>
            <a:r>
              <a:rPr lang="ru-RU" sz="2200" dirty="0" err="1"/>
              <a:t>є</a:t>
            </a:r>
            <a:r>
              <a:rPr lang="ru-RU" sz="2200" dirty="0"/>
              <a:t> </a:t>
            </a:r>
            <a:r>
              <a:rPr lang="ru-RU" sz="2200" dirty="0" err="1"/>
              <a:t>такі</a:t>
            </a:r>
            <a:r>
              <a:rPr lang="ru-RU" sz="2200" dirty="0"/>
              <a:t> </a:t>
            </a:r>
            <a:r>
              <a:rPr lang="ru-RU" sz="2200" dirty="0" err="1"/>
              <a:t>випадки</a:t>
            </a:r>
            <a:r>
              <a:rPr lang="ru-RU" sz="2200" dirty="0"/>
              <a:t>:</a:t>
            </a:r>
            <a:br>
              <a:rPr lang="ru-RU" sz="2200" dirty="0"/>
            </a:br>
            <a:r>
              <a:rPr lang="ru-RU" sz="2200" b="1" dirty="0"/>
              <a:t>а) </a:t>
            </a:r>
            <a:r>
              <a:rPr lang="ru-RU" sz="2200" dirty="0" err="1"/>
              <a:t>якщо</a:t>
            </a:r>
            <a:r>
              <a:rPr lang="ru-RU" sz="2200" dirty="0"/>
              <a:t> </a:t>
            </a:r>
            <a:r>
              <a:rPr lang="ru-RU" sz="2200" dirty="0" err="1"/>
              <a:t>інформатору</a:t>
            </a:r>
            <a:r>
              <a:rPr lang="ru-RU" sz="2200" dirty="0"/>
              <a:t> </a:t>
            </a:r>
            <a:r>
              <a:rPr lang="ru-RU" sz="2200" dirty="0" err="1"/>
              <a:t>було</a:t>
            </a:r>
            <a:r>
              <a:rPr lang="ru-RU" sz="2200" dirty="0"/>
              <a:t> сказано про </a:t>
            </a:r>
            <a:r>
              <a:rPr lang="ru-RU" sz="2200" dirty="0" err="1"/>
              <a:t>особистість</a:t>
            </a:r>
            <a:r>
              <a:rPr lang="ru-RU" sz="2200" dirty="0"/>
              <a:t> </a:t>
            </a:r>
            <a:r>
              <a:rPr lang="ru-RU" sz="2200" dirty="0" err="1"/>
              <a:t>клієнта</a:t>
            </a:r>
            <a:r>
              <a:rPr lang="ru-RU" sz="2200" dirty="0"/>
              <a:t> і </a:t>
            </a:r>
            <a:r>
              <a:rPr lang="ru-RU" sz="2200" dirty="0" err="1"/>
              <a:t>пояснені</a:t>
            </a:r>
            <a:r>
              <a:rPr lang="ru-RU" sz="2200" dirty="0"/>
              <a:t> </a:t>
            </a:r>
            <a:r>
              <a:rPr lang="ru-RU" sz="2200" dirty="0" err="1"/>
              <a:t>цілі</a:t>
            </a:r>
            <a:r>
              <a:rPr lang="ru-RU" sz="2200" dirty="0"/>
              <a:t>, </a:t>
            </a:r>
            <a:r>
              <a:rPr lang="ru-RU" sz="2200" dirty="0" err="1"/>
              <a:t>чому</a:t>
            </a:r>
            <a:r>
              <a:rPr lang="ru-RU" sz="2200" dirty="0"/>
              <a:t> </a:t>
            </a:r>
            <a:r>
              <a:rPr lang="ru-RU" sz="2200" dirty="0" err="1"/>
              <a:t>йому</a:t>
            </a:r>
            <a:r>
              <a:rPr lang="ru-RU" sz="2200" dirty="0"/>
              <a:t> </a:t>
            </a:r>
            <a:r>
              <a:rPr lang="ru-RU" sz="2200" dirty="0" err="1"/>
              <a:t>необхідно</a:t>
            </a:r>
            <a:r>
              <a:rPr lang="ru-RU" sz="2200" dirty="0"/>
              <a:t> </a:t>
            </a:r>
            <a:r>
              <a:rPr lang="ru-RU" sz="2200" dirty="0" err="1"/>
              <a:t>повідомити</a:t>
            </a:r>
            <a:r>
              <a:rPr lang="ru-RU" sz="2200" dirty="0"/>
              <a:t> </a:t>
            </a:r>
            <a:r>
              <a:rPr lang="ru-RU" sz="2200" dirty="0" err="1"/>
              <a:t>своє</a:t>
            </a:r>
            <a:r>
              <a:rPr lang="ru-RU" sz="2200" dirty="0"/>
              <a:t> </a:t>
            </a:r>
            <a:r>
              <a:rPr lang="ru-RU" sz="2200" dirty="0" err="1"/>
              <a:t>ім'я</a:t>
            </a:r>
            <a:r>
              <a:rPr lang="ru-RU" sz="2200" dirty="0"/>
              <a:t>, і </a:t>
            </a:r>
            <a:r>
              <a:rPr lang="ru-RU" sz="2200" dirty="0" err="1"/>
              <a:t>від</a:t>
            </a:r>
            <a:r>
              <a:rPr lang="ru-RU" sz="2200" dirty="0"/>
              <a:t> </a:t>
            </a:r>
            <a:r>
              <a:rPr lang="ru-RU" sz="2200" dirty="0" err="1"/>
              <a:t>інформатора</a:t>
            </a:r>
            <a:r>
              <a:rPr lang="ru-RU" sz="2200" dirty="0"/>
              <a:t> </a:t>
            </a:r>
            <a:r>
              <a:rPr lang="ru-RU" sz="2200" dirty="0" err="1"/>
              <a:t>отримана</a:t>
            </a:r>
            <a:r>
              <a:rPr lang="ru-RU" sz="2200" dirty="0"/>
              <a:t> </a:t>
            </a:r>
            <a:r>
              <a:rPr lang="ru-RU" sz="2200" dirty="0" err="1"/>
              <a:t>письмова</a:t>
            </a:r>
            <a:r>
              <a:rPr lang="ru-RU" sz="2200" dirty="0"/>
              <a:t> </a:t>
            </a:r>
            <a:r>
              <a:rPr lang="ru-RU" sz="2200" dirty="0" err="1"/>
              <a:t>згода</a:t>
            </a:r>
            <a:r>
              <a:rPr lang="ru-RU" sz="2200" dirty="0"/>
              <a:t> на </a:t>
            </a:r>
            <a:r>
              <a:rPr lang="ru-RU" sz="2200" dirty="0" err="1"/>
              <a:t>це</a:t>
            </a:r>
            <a:r>
              <a:rPr lang="ru-RU" sz="2200" dirty="0"/>
              <a:t>;</a:t>
            </a:r>
            <a:br>
              <a:rPr lang="ru-RU" sz="2200" dirty="0"/>
            </a:br>
            <a:r>
              <a:rPr lang="ru-RU" sz="2200" b="1" dirty="0"/>
              <a:t>б)</a:t>
            </a:r>
            <a:r>
              <a:rPr lang="ru-RU" sz="2200" dirty="0"/>
              <a:t> </a:t>
            </a:r>
            <a:r>
              <a:rPr lang="ru-RU" sz="2200" dirty="0" err="1"/>
              <a:t>якщо</a:t>
            </a:r>
            <a:r>
              <a:rPr lang="ru-RU" sz="2200" dirty="0"/>
              <a:t> </a:t>
            </a:r>
            <a:r>
              <a:rPr lang="ru-RU" sz="2200" dirty="0" err="1"/>
              <a:t>необхідно</a:t>
            </a:r>
            <a:r>
              <a:rPr lang="ru-RU" sz="2200" dirty="0"/>
              <a:t> </a:t>
            </a:r>
            <a:r>
              <a:rPr lang="ru-RU" sz="2200" dirty="0" err="1"/>
              <a:t>повідомити</a:t>
            </a:r>
            <a:r>
              <a:rPr lang="ru-RU" sz="2200" dirty="0"/>
              <a:t> </a:t>
            </a:r>
            <a:r>
              <a:rPr lang="ru-RU" sz="2200" dirty="0" err="1"/>
              <a:t>імена</a:t>
            </a:r>
            <a:r>
              <a:rPr lang="ru-RU" sz="2200" dirty="0"/>
              <a:t> </a:t>
            </a:r>
            <a:r>
              <a:rPr lang="ru-RU" sz="2200" dirty="0" err="1"/>
              <a:t>інформаторів</a:t>
            </a:r>
            <a:r>
              <a:rPr lang="ru-RU" sz="2200" dirty="0"/>
              <a:t> </a:t>
            </a:r>
            <a:r>
              <a:rPr lang="ru-RU" sz="2200" dirty="0" err="1"/>
              <a:t>третій</a:t>
            </a:r>
            <a:r>
              <a:rPr lang="ru-RU" sz="2200" dirty="0"/>
              <a:t> </a:t>
            </a:r>
            <a:r>
              <a:rPr lang="ru-RU" sz="2200" dirty="0" err="1"/>
              <a:t>стороні</a:t>
            </a:r>
            <a:r>
              <a:rPr lang="ru-RU" sz="2200" dirty="0"/>
              <a:t> (</a:t>
            </a:r>
            <a:r>
              <a:rPr lang="ru-RU" sz="2200" dirty="0" err="1"/>
              <a:t>тобто</a:t>
            </a:r>
            <a:r>
              <a:rPr lang="ru-RU" sz="2200" dirty="0"/>
              <a:t> </a:t>
            </a:r>
            <a:r>
              <a:rPr lang="ru-RU" sz="2200" dirty="0" err="1"/>
              <a:t>субпідряднику</a:t>
            </a:r>
            <a:r>
              <a:rPr lang="ru-RU" sz="2200" dirty="0"/>
              <a:t>) для </a:t>
            </a:r>
            <a:r>
              <a:rPr lang="ru-RU" sz="2200" dirty="0" err="1"/>
              <a:t>опрацювання</a:t>
            </a:r>
            <a:r>
              <a:rPr lang="ru-RU" sz="2200" dirty="0"/>
              <a:t> </a:t>
            </a:r>
            <a:r>
              <a:rPr lang="ru-RU" sz="2200" dirty="0" err="1"/>
              <a:t>інформації</a:t>
            </a:r>
            <a:r>
              <a:rPr lang="ru-RU" sz="2200" dirty="0"/>
              <a:t> з метою </a:t>
            </a:r>
            <a:r>
              <a:rPr lang="ru-RU" sz="2200" dirty="0" err="1"/>
              <a:t>перевірки</a:t>
            </a:r>
            <a:r>
              <a:rPr lang="ru-RU" sz="2200" dirty="0"/>
              <a:t> </a:t>
            </a:r>
            <a:r>
              <a:rPr lang="ru-RU" sz="2200" dirty="0" err="1"/>
              <a:t>наступних</a:t>
            </a:r>
            <a:r>
              <a:rPr lang="ru-RU" sz="2200" dirty="0"/>
              <a:t> </a:t>
            </a:r>
            <a:r>
              <a:rPr lang="ru-RU" sz="2200" dirty="0" err="1"/>
              <a:t>опитуваннь</a:t>
            </a:r>
            <a:r>
              <a:rPr lang="ru-RU" sz="2200" dirty="0"/>
              <a:t> тих же </a:t>
            </a:r>
            <a:r>
              <a:rPr lang="ru-RU" sz="2200" dirty="0" err="1"/>
              <a:t>інформаторів</a:t>
            </a:r>
            <a:r>
              <a:rPr lang="ru-RU" sz="2200" dirty="0"/>
              <a:t> (див. </a:t>
            </a:r>
            <a:r>
              <a:rPr lang="ru-RU" sz="2200" dirty="0" err="1"/>
              <a:t>також</a:t>
            </a:r>
            <a:r>
              <a:rPr lang="ru-RU" sz="2200" dirty="0"/>
              <a:t> </a:t>
            </a:r>
            <a:r>
              <a:rPr lang="ru-RU" sz="2200" dirty="0" err="1"/>
              <a:t>положення</a:t>
            </a:r>
            <a:r>
              <a:rPr lang="ru-RU" sz="2200" dirty="0"/>
              <a:t> ст. 4). У таких </a:t>
            </a:r>
            <a:r>
              <a:rPr lang="ru-RU" sz="2200" dirty="0" err="1"/>
              <a:t>випадках</a:t>
            </a:r>
            <a:r>
              <a:rPr lang="ru-RU" sz="2200" dirty="0"/>
              <a:t> </a:t>
            </a:r>
            <a:r>
              <a:rPr lang="ru-RU" sz="2200" dirty="0" err="1"/>
              <a:t>дослідник</a:t>
            </a:r>
            <a:r>
              <a:rPr lang="ru-RU" sz="2200" dirty="0"/>
              <a:t>, </a:t>
            </a:r>
            <a:r>
              <a:rPr lang="ru-RU" sz="2200" dirty="0" err="1"/>
              <a:t>відповідальний</a:t>
            </a:r>
            <a:r>
              <a:rPr lang="ru-RU" sz="2200" dirty="0"/>
              <a:t> за перше </a:t>
            </a:r>
            <a:r>
              <a:rPr lang="ru-RU" sz="2200" dirty="0" err="1"/>
              <a:t>дослідження</a:t>
            </a:r>
            <a:r>
              <a:rPr lang="ru-RU" sz="2200" dirty="0"/>
              <a:t>, </a:t>
            </a:r>
            <a:r>
              <a:rPr lang="ru-RU" sz="2200" dirty="0" err="1"/>
              <a:t>повинний</a:t>
            </a:r>
            <a:r>
              <a:rPr lang="ru-RU" sz="2200" dirty="0"/>
              <a:t> бути </a:t>
            </a:r>
            <a:r>
              <a:rPr lang="ru-RU" sz="2200" dirty="0" err="1"/>
              <a:t>упевнений</a:t>
            </a:r>
            <a:r>
              <a:rPr lang="ru-RU" sz="2200" dirty="0"/>
              <a:t>, </a:t>
            </a:r>
            <a:r>
              <a:rPr lang="ru-RU" sz="2200" dirty="0" err="1"/>
              <a:t>що</a:t>
            </a:r>
            <a:r>
              <a:rPr lang="ru-RU" sz="2200" dirty="0"/>
              <a:t> </a:t>
            </a:r>
            <a:r>
              <a:rPr lang="ru-RU" sz="2200" dirty="0" err="1"/>
              <a:t>третя</a:t>
            </a:r>
            <a:r>
              <a:rPr lang="ru-RU" sz="2200" dirty="0"/>
              <a:t> сторона </a:t>
            </a:r>
            <a:r>
              <a:rPr lang="ru-RU" sz="2200" dirty="0" err="1"/>
              <a:t>також</a:t>
            </a:r>
            <a:r>
              <a:rPr lang="ru-RU" sz="2200" dirty="0"/>
              <a:t> </a:t>
            </a:r>
            <a:r>
              <a:rPr lang="ru-RU" sz="2200" dirty="0" err="1"/>
              <a:t>згодна</a:t>
            </a:r>
            <a:r>
              <a:rPr lang="ru-RU" sz="2200" dirty="0"/>
              <a:t> </a:t>
            </a:r>
            <a:r>
              <a:rPr lang="ru-RU" sz="2200" dirty="0" err="1"/>
              <a:t>додержуватися</a:t>
            </a:r>
            <a:r>
              <a:rPr lang="ru-RU" sz="2200" dirty="0"/>
              <a:t> </a:t>
            </a:r>
            <a:r>
              <a:rPr lang="ru-RU" sz="2200" dirty="0" err="1"/>
              <a:t>положення</a:t>
            </a:r>
            <a:r>
              <a:rPr lang="ru-RU" sz="2200" dirty="0"/>
              <a:t> </a:t>
            </a:r>
            <a:r>
              <a:rPr lang="ru-RU" sz="2200" dirty="0" err="1"/>
              <a:t>даного</a:t>
            </a:r>
            <a:r>
              <a:rPr lang="ru-RU" sz="2200" dirty="0"/>
              <a:t> кодексу;</a:t>
            </a:r>
            <a:br>
              <a:rPr lang="ru-RU" sz="2200" dirty="0"/>
            </a:br>
            <a:r>
              <a:rPr lang="ru-RU" sz="2200" b="1" dirty="0"/>
              <a:t>в)</a:t>
            </a:r>
            <a:r>
              <a:rPr lang="ru-RU" sz="2200" dirty="0"/>
              <a:t> </a:t>
            </a:r>
            <a:r>
              <a:rPr lang="ru-RU" sz="2200" dirty="0" err="1"/>
              <a:t>якщо</a:t>
            </a:r>
            <a:r>
              <a:rPr lang="ru-RU" sz="2200" dirty="0"/>
              <a:t> </a:t>
            </a:r>
            <a:r>
              <a:rPr lang="ru-RU" sz="2200" dirty="0" err="1"/>
              <a:t>інформатор</a:t>
            </a:r>
            <a:r>
              <a:rPr lang="ru-RU" sz="2200" dirty="0"/>
              <a:t> </a:t>
            </a:r>
            <a:r>
              <a:rPr lang="ru-RU" sz="2200" dirty="0" err="1"/>
              <a:t>повідомляє</a:t>
            </a:r>
            <a:r>
              <a:rPr lang="ru-RU" sz="2200" dirty="0"/>
              <a:t> </a:t>
            </a:r>
            <a:r>
              <a:rPr lang="ru-RU" sz="2200" dirty="0" err="1"/>
              <a:t>інформацію</a:t>
            </a:r>
            <a:r>
              <a:rPr lang="ru-RU" sz="2200" dirty="0"/>
              <a:t> не як приватна особа, а як </a:t>
            </a:r>
            <a:r>
              <a:rPr lang="ru-RU" sz="2200" dirty="0" err="1"/>
              <a:t>співробітник</a:t>
            </a:r>
            <a:r>
              <a:rPr lang="ru-RU" sz="2200" dirty="0"/>
              <a:t>, </a:t>
            </a:r>
            <a:r>
              <a:rPr lang="ru-RU" sz="2200" dirty="0" err="1"/>
              <a:t>офіційна</a:t>
            </a:r>
            <a:r>
              <a:rPr lang="ru-RU" sz="2200" dirty="0"/>
              <a:t> особа </a:t>
            </a:r>
            <a:r>
              <a:rPr lang="ru-RU" sz="2200" dirty="0" err="1"/>
              <a:t>або</a:t>
            </a:r>
            <a:r>
              <a:rPr lang="ru-RU" sz="2200" dirty="0"/>
              <a:t> </a:t>
            </a:r>
            <a:r>
              <a:rPr lang="ru-RU" sz="2200" dirty="0" err="1"/>
              <a:t>власник</a:t>
            </a:r>
            <a:r>
              <a:rPr lang="ru-RU" sz="2200" dirty="0"/>
              <a:t> </a:t>
            </a:r>
            <a:r>
              <a:rPr lang="ru-RU" sz="2200" dirty="0" err="1"/>
              <a:t>організації</a:t>
            </a:r>
            <a:r>
              <a:rPr lang="ru-RU" sz="2200" dirty="0"/>
              <a:t> </a:t>
            </a:r>
            <a:r>
              <a:rPr lang="ru-RU" sz="2200" dirty="0" err="1"/>
              <a:t>або</a:t>
            </a:r>
            <a:r>
              <a:rPr lang="ru-RU" sz="2200" dirty="0"/>
              <a:t> підприємства, за </a:t>
            </a:r>
            <a:r>
              <a:rPr lang="ru-RU" sz="2200" dirty="0" err="1"/>
              <a:t>умови</a:t>
            </a:r>
            <a:r>
              <a:rPr lang="ru-RU" sz="2200" dirty="0"/>
              <a:t>, </a:t>
            </a:r>
            <a:r>
              <a:rPr lang="ru-RU" sz="2200" dirty="0" err="1"/>
              <a:t>що</a:t>
            </a:r>
            <a:r>
              <a:rPr lang="ru-RU" sz="2200" dirty="0"/>
              <a:t> </a:t>
            </a:r>
            <a:r>
              <a:rPr lang="ru-RU" sz="2200" dirty="0" err="1"/>
              <a:t>дотримуються</a:t>
            </a:r>
            <a:r>
              <a:rPr lang="ru-RU" sz="2200" dirty="0"/>
              <a:t> </a:t>
            </a:r>
            <a:r>
              <a:rPr lang="ru-RU" sz="2200" dirty="0" err="1"/>
              <a:t>положення</a:t>
            </a:r>
            <a:r>
              <a:rPr lang="ru-RU" sz="2200" dirty="0"/>
              <a:t> ст. 5.</a:t>
            </a:r>
          </a:p>
        </p:txBody>
      </p:sp>
    </p:spTree>
    <p:extLst>
      <p:ext uri="{BB962C8B-B14F-4D97-AF65-F5344CB8AC3E}">
        <p14:creationId xmlns:p14="http://schemas.microsoft.com/office/powerpoint/2010/main" val="3916327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478149"/>
          </a:xfrm>
          <a:prstGeom prst="rect">
            <a:avLst/>
          </a:prstGeom>
        </p:spPr>
        <p:txBody>
          <a:bodyPr wrap="square">
            <a:spAutoFit/>
          </a:bodyPr>
          <a:lstStyle/>
          <a:p>
            <a:r>
              <a:rPr lang="ru-RU" dirty="0"/>
              <a:t> </a:t>
            </a:r>
            <a:r>
              <a:rPr lang="ru-RU" sz="3000" b="1" dirty="0"/>
              <a:t>«</a:t>
            </a:r>
            <a:r>
              <a:rPr lang="ru-RU" sz="3200" b="1" dirty="0" err="1"/>
              <a:t>Обов</a:t>
            </a:r>
            <a:r>
              <a:rPr lang="en-US" sz="3200" b="1" dirty="0"/>
              <a:t>’</a:t>
            </a:r>
            <a:r>
              <a:rPr lang="ru-RU" sz="3200" b="1" dirty="0" err="1"/>
              <a:t>язки</a:t>
            </a:r>
            <a:r>
              <a:rPr lang="ru-RU" sz="3200" b="1" dirty="0"/>
              <a:t> </a:t>
            </a:r>
            <a:r>
              <a:rPr lang="ru-RU" sz="3200" b="1" dirty="0" err="1"/>
              <a:t>інформаторів</a:t>
            </a:r>
            <a:r>
              <a:rPr lang="ru-RU" sz="3000" b="1" dirty="0"/>
              <a:t>» </a:t>
            </a:r>
          </a:p>
          <a:p>
            <a:r>
              <a:rPr lang="ru-RU" sz="2300" b="1" dirty="0"/>
              <a:t>Стаття 4.</a:t>
            </a:r>
            <a:r>
              <a:rPr lang="ru-RU" sz="2300" dirty="0"/>
              <a:t> </a:t>
            </a:r>
            <a:r>
              <a:rPr lang="ru-RU" sz="2300" dirty="0" err="1"/>
              <a:t>Повторні</a:t>
            </a:r>
            <a:r>
              <a:rPr lang="ru-RU" sz="2300" dirty="0"/>
              <a:t> </a:t>
            </a:r>
            <a:r>
              <a:rPr lang="ru-RU" sz="2300" dirty="0" err="1"/>
              <a:t>інтерв'ю</a:t>
            </a:r>
            <a:r>
              <a:rPr lang="ru-RU" sz="2300" dirty="0"/>
              <a:t> </a:t>
            </a:r>
            <a:r>
              <a:rPr lang="ru-RU" sz="2300" dirty="0" err="1"/>
              <a:t>після</a:t>
            </a:r>
            <a:r>
              <a:rPr lang="ru-RU" sz="2300" dirty="0"/>
              <a:t> </a:t>
            </a:r>
            <a:r>
              <a:rPr lang="ru-RU" sz="2300" dirty="0" err="1"/>
              <a:t>першого</a:t>
            </a:r>
            <a:r>
              <a:rPr lang="ru-RU" sz="2300" dirty="0"/>
              <a:t> з </a:t>
            </a:r>
            <a:r>
              <a:rPr lang="ru-RU" sz="2300" dirty="0" err="1"/>
              <a:t>тим</a:t>
            </a:r>
            <a:r>
              <a:rPr lang="ru-RU" sz="2300" dirty="0"/>
              <a:t> самим інформатором </a:t>
            </a:r>
            <a:r>
              <a:rPr lang="ru-RU" sz="2300" dirty="0" err="1"/>
              <a:t>припускаються</a:t>
            </a:r>
            <a:r>
              <a:rPr lang="ru-RU" sz="2300" dirty="0"/>
              <a:t> </a:t>
            </a:r>
            <a:r>
              <a:rPr lang="ru-RU" sz="2300" dirty="0" err="1"/>
              <a:t>тільки</a:t>
            </a:r>
            <a:r>
              <a:rPr lang="ru-RU" sz="2300" dirty="0"/>
              <a:t> при </a:t>
            </a:r>
            <a:r>
              <a:rPr lang="ru-RU" sz="2300" dirty="0" err="1"/>
              <a:t>одній</a:t>
            </a:r>
            <a:r>
              <a:rPr lang="ru-RU" sz="2300" dirty="0"/>
              <a:t> </a:t>
            </a:r>
            <a:r>
              <a:rPr lang="ru-RU" sz="2300" dirty="0" err="1"/>
              <a:t>із</a:t>
            </a:r>
            <a:r>
              <a:rPr lang="ru-RU" sz="2300" dirty="0"/>
              <a:t> </a:t>
            </a:r>
            <a:r>
              <a:rPr lang="ru-RU" sz="2300" dirty="0" err="1"/>
              <a:t>перерахованих</a:t>
            </a:r>
            <a:r>
              <a:rPr lang="ru-RU" sz="2300" dirty="0"/>
              <a:t> </a:t>
            </a:r>
            <a:r>
              <a:rPr lang="ru-RU" sz="2300" dirty="0" err="1"/>
              <a:t>нижче</a:t>
            </a:r>
            <a:r>
              <a:rPr lang="ru-RU" sz="2300" dirty="0"/>
              <a:t> умов:</a:t>
            </a:r>
            <a:br>
              <a:rPr lang="ru-RU" sz="2300" dirty="0"/>
            </a:br>
            <a:r>
              <a:rPr lang="ru-RU" sz="2300" b="1" dirty="0"/>
              <a:t>а)</a:t>
            </a:r>
            <a:r>
              <a:rPr lang="ru-RU" sz="2300" dirty="0"/>
              <a:t> </a:t>
            </a:r>
            <a:r>
              <a:rPr lang="ru-RU" sz="2300" dirty="0" err="1"/>
              <a:t>якщо</a:t>
            </a:r>
            <a:r>
              <a:rPr lang="ru-RU" sz="2300" dirty="0"/>
              <a:t> </a:t>
            </a:r>
            <a:r>
              <a:rPr lang="ru-RU" sz="2300" dirty="0" err="1"/>
              <a:t>це</a:t>
            </a:r>
            <a:r>
              <a:rPr lang="ru-RU" sz="2300" dirty="0"/>
              <a:t> </a:t>
            </a:r>
            <a:r>
              <a:rPr lang="ru-RU" sz="2300" dirty="0" err="1"/>
              <a:t>робиться</a:t>
            </a:r>
            <a:r>
              <a:rPr lang="ru-RU" sz="2300" dirty="0"/>
              <a:t> в </a:t>
            </a:r>
            <a:r>
              <a:rPr lang="ru-RU" sz="2300" dirty="0" err="1"/>
              <a:t>процесі</a:t>
            </a:r>
            <a:r>
              <a:rPr lang="ru-RU" sz="2300" dirty="0"/>
              <a:t> нормального контролю </a:t>
            </a:r>
            <a:r>
              <a:rPr lang="ru-RU" sz="2300" dirty="0" err="1"/>
              <a:t>якості</a:t>
            </a:r>
            <a:r>
              <a:rPr lang="ru-RU" sz="2300" dirty="0"/>
              <a:t> </a:t>
            </a:r>
            <a:r>
              <a:rPr lang="ru-RU" sz="2300" dirty="0" err="1"/>
              <a:t>інтерв'ю</a:t>
            </a:r>
            <a:r>
              <a:rPr lang="ru-RU" sz="2300" dirty="0"/>
              <a:t>, </a:t>
            </a:r>
            <a:r>
              <a:rPr lang="ru-RU" sz="2300" dirty="0" err="1"/>
              <a:t>або</a:t>
            </a:r>
            <a:br>
              <a:rPr lang="ru-RU" sz="2300" dirty="0"/>
            </a:br>
            <a:r>
              <a:rPr lang="ru-RU" sz="2300" b="1" dirty="0"/>
              <a:t>б)</a:t>
            </a:r>
            <a:r>
              <a:rPr lang="ru-RU" sz="2300" dirty="0"/>
              <a:t> </a:t>
            </a:r>
            <a:r>
              <a:rPr lang="ru-RU" sz="2300" dirty="0" err="1"/>
              <a:t>якщо</a:t>
            </a:r>
            <a:r>
              <a:rPr lang="ru-RU" sz="2300" dirty="0"/>
              <a:t> </a:t>
            </a:r>
            <a:r>
              <a:rPr lang="ru-RU" sz="2300" dirty="0" err="1"/>
              <a:t>отриманий</a:t>
            </a:r>
            <a:r>
              <a:rPr lang="ru-RU" sz="2300" dirty="0"/>
              <a:t> </a:t>
            </a:r>
            <a:r>
              <a:rPr lang="ru-RU" sz="2300" dirty="0" err="1"/>
              <a:t>дозвіл</a:t>
            </a:r>
            <a:r>
              <a:rPr lang="ru-RU" sz="2300" dirty="0"/>
              <a:t> </a:t>
            </a:r>
            <a:r>
              <a:rPr lang="ru-RU" sz="2300" dirty="0" err="1"/>
              <a:t>інформатора</a:t>
            </a:r>
            <a:r>
              <a:rPr lang="ru-RU" sz="2300" dirty="0"/>
              <a:t> </a:t>
            </a:r>
            <a:r>
              <a:rPr lang="ru-RU" sz="2300" dirty="0" err="1"/>
              <a:t>під</a:t>
            </a:r>
            <a:r>
              <a:rPr lang="ru-RU" sz="2300" dirty="0"/>
              <a:t> час </a:t>
            </a:r>
            <a:r>
              <a:rPr lang="ru-RU" sz="2300" dirty="0" err="1"/>
              <a:t>проведення</a:t>
            </a:r>
            <a:r>
              <a:rPr lang="ru-RU" sz="2300" dirty="0"/>
              <a:t> </a:t>
            </a:r>
            <a:r>
              <a:rPr lang="ru-RU" sz="2300" dirty="0" err="1"/>
              <a:t>попереднього</a:t>
            </a:r>
            <a:r>
              <a:rPr lang="ru-RU" sz="2300" dirty="0"/>
              <a:t> </a:t>
            </a:r>
            <a:r>
              <a:rPr lang="ru-RU" sz="2300" dirty="0" err="1"/>
              <a:t>інтерв'ю</a:t>
            </a:r>
            <a:r>
              <a:rPr lang="ru-RU" sz="2300" dirty="0"/>
              <a:t>, </a:t>
            </a:r>
            <a:r>
              <a:rPr lang="ru-RU" sz="2300" dirty="0" err="1"/>
              <a:t>або</a:t>
            </a:r>
            <a:br>
              <a:rPr lang="ru-RU" sz="2300" dirty="0"/>
            </a:br>
            <a:r>
              <a:rPr lang="ru-RU" sz="2300" b="1" dirty="0"/>
              <a:t>в)</a:t>
            </a:r>
            <a:r>
              <a:rPr lang="ru-RU" sz="2300" dirty="0"/>
              <a:t> </a:t>
            </a:r>
            <a:r>
              <a:rPr lang="ru-RU" sz="2300" dirty="0" err="1"/>
              <a:t>якщо</a:t>
            </a:r>
            <a:r>
              <a:rPr lang="ru-RU" sz="2300" dirty="0"/>
              <a:t> </a:t>
            </a:r>
            <a:r>
              <a:rPr lang="ru-RU" sz="2300" dirty="0" err="1"/>
              <a:t>інформатору</a:t>
            </a:r>
            <a:r>
              <a:rPr lang="ru-RU" sz="2300" dirty="0"/>
              <a:t> </a:t>
            </a:r>
            <a:r>
              <a:rPr lang="ru-RU" sz="2300" dirty="0" err="1"/>
              <a:t>було</a:t>
            </a:r>
            <a:r>
              <a:rPr lang="ru-RU" sz="2300" dirty="0"/>
              <a:t> сказано </a:t>
            </a:r>
            <a:r>
              <a:rPr lang="ru-RU" sz="2300" dirty="0" err="1"/>
              <a:t>під</a:t>
            </a:r>
            <a:r>
              <a:rPr lang="ru-RU" sz="2300" dirty="0"/>
              <a:t> час </a:t>
            </a:r>
            <a:r>
              <a:rPr lang="ru-RU" sz="2300" dirty="0" err="1"/>
              <a:t>першого</a:t>
            </a:r>
            <a:r>
              <a:rPr lang="ru-RU" sz="2300" dirty="0"/>
              <a:t> </a:t>
            </a:r>
            <a:r>
              <a:rPr lang="ru-RU" sz="2300" dirty="0" err="1"/>
              <a:t>інтерв'ю</a:t>
            </a:r>
            <a:r>
              <a:rPr lang="ru-RU" sz="2300" dirty="0"/>
              <a:t>, </a:t>
            </a:r>
            <a:r>
              <a:rPr lang="ru-RU" sz="2300" dirty="0" err="1"/>
              <a:t>що</a:t>
            </a:r>
            <a:r>
              <a:rPr lang="ru-RU" sz="2300" dirty="0"/>
              <a:t> за ним </a:t>
            </a:r>
            <a:r>
              <a:rPr lang="ru-RU" sz="2300" dirty="0" err="1"/>
              <a:t>піде</a:t>
            </a:r>
            <a:r>
              <a:rPr lang="ru-RU" sz="2300" dirty="0"/>
              <a:t> </a:t>
            </a:r>
            <a:r>
              <a:rPr lang="ru-RU" sz="2300" dirty="0" err="1"/>
              <a:t>інше</a:t>
            </a:r>
            <a:r>
              <a:rPr lang="ru-RU" sz="2300" dirty="0"/>
              <a:t>, і </a:t>
            </a:r>
            <a:r>
              <a:rPr lang="ru-RU" sz="2300" dirty="0" err="1"/>
              <a:t>інформатор</a:t>
            </a:r>
            <a:r>
              <a:rPr lang="ru-RU" sz="2300" dirty="0"/>
              <a:t> дав </a:t>
            </a:r>
            <a:r>
              <a:rPr lang="ru-RU" sz="2300" dirty="0" err="1"/>
              <a:t>згоду</a:t>
            </a:r>
            <a:r>
              <a:rPr lang="ru-RU" sz="2300" dirty="0"/>
              <a:t> на </a:t>
            </a:r>
            <a:r>
              <a:rPr lang="ru-RU" sz="2300" dirty="0" err="1"/>
              <a:t>це</a:t>
            </a:r>
            <a:r>
              <a:rPr lang="ru-RU" sz="2300" dirty="0"/>
              <a:t> до </a:t>
            </a:r>
            <a:r>
              <a:rPr lang="ru-RU" sz="2300" dirty="0" err="1"/>
              <a:t>збору</a:t>
            </a:r>
            <a:r>
              <a:rPr lang="ru-RU" sz="2300" dirty="0"/>
              <a:t> </a:t>
            </a:r>
            <a:r>
              <a:rPr lang="ru-RU" sz="2300" dirty="0" err="1"/>
              <a:t>наступних</a:t>
            </a:r>
            <a:r>
              <a:rPr lang="ru-RU" sz="2300" dirty="0"/>
              <a:t> </a:t>
            </a:r>
            <a:r>
              <a:rPr lang="ru-RU" sz="2300" dirty="0" err="1"/>
              <a:t>даних</a:t>
            </a:r>
            <a:r>
              <a:rPr lang="ru-RU" sz="2300" dirty="0"/>
              <a:t>, </a:t>
            </a:r>
            <a:r>
              <a:rPr lang="ru-RU" sz="2300" dirty="0" err="1"/>
              <a:t>або</a:t>
            </a:r>
            <a:br>
              <a:rPr lang="ru-RU" sz="2300" dirty="0"/>
            </a:br>
            <a:r>
              <a:rPr lang="ru-RU" sz="2300" b="1" dirty="0"/>
              <a:t>г)</a:t>
            </a:r>
            <a:r>
              <a:rPr lang="ru-RU" sz="2300" dirty="0"/>
              <a:t> </a:t>
            </a:r>
            <a:r>
              <a:rPr lang="ru-RU" sz="2300" dirty="0" err="1"/>
              <a:t>якщо</a:t>
            </a:r>
            <a:r>
              <a:rPr lang="ru-RU" sz="2300" dirty="0"/>
              <a:t> </a:t>
            </a:r>
            <a:r>
              <a:rPr lang="ru-RU" sz="2300" dirty="0" err="1"/>
              <a:t>використовувана</a:t>
            </a:r>
            <a:r>
              <a:rPr lang="ru-RU" sz="2300" dirty="0"/>
              <a:t> </a:t>
            </a:r>
            <a:r>
              <a:rPr lang="ru-RU" sz="2300" dirty="0" err="1"/>
              <a:t>техніка</a:t>
            </a:r>
            <a:r>
              <a:rPr lang="ru-RU" sz="2300" dirty="0"/>
              <a:t> </a:t>
            </a:r>
            <a:r>
              <a:rPr lang="ru-RU" sz="2300" dirty="0" err="1"/>
              <a:t>опитуванння</a:t>
            </a:r>
            <a:r>
              <a:rPr lang="ru-RU" sz="2300" dirty="0"/>
              <a:t> </a:t>
            </a:r>
            <a:r>
              <a:rPr lang="ru-RU" sz="2300" dirty="0" err="1"/>
              <a:t>припускає</a:t>
            </a:r>
            <a:r>
              <a:rPr lang="ru-RU" sz="2300" dirty="0"/>
              <a:t> </a:t>
            </a:r>
            <a:r>
              <a:rPr lang="ru-RU" sz="2300" dirty="0" err="1"/>
              <a:t>незнання</a:t>
            </a:r>
            <a:r>
              <a:rPr lang="ru-RU" sz="2300" dirty="0"/>
              <a:t> інформатором того, </a:t>
            </a:r>
            <a:r>
              <a:rPr lang="ru-RU" sz="2300" dirty="0" err="1"/>
              <a:t>що</a:t>
            </a:r>
            <a:r>
              <a:rPr lang="ru-RU" sz="2300" dirty="0"/>
              <a:t> друге </a:t>
            </a:r>
            <a:r>
              <a:rPr lang="ru-RU" sz="2300" dirty="0" err="1"/>
              <a:t>інтерв'ю</a:t>
            </a:r>
            <a:r>
              <a:rPr lang="ru-RU" sz="2300" dirty="0"/>
              <a:t> </a:t>
            </a:r>
            <a:r>
              <a:rPr lang="ru-RU" sz="2300" dirty="0" err="1"/>
              <a:t>є</a:t>
            </a:r>
            <a:r>
              <a:rPr lang="ru-RU" sz="2300" dirty="0"/>
              <a:t> </a:t>
            </a:r>
            <a:r>
              <a:rPr lang="ru-RU" sz="2300" dirty="0" err="1"/>
              <a:t>продовженням</a:t>
            </a:r>
            <a:r>
              <a:rPr lang="ru-RU" sz="2300" dirty="0"/>
              <a:t> </a:t>
            </a:r>
            <a:r>
              <a:rPr lang="ru-RU" sz="2300" dirty="0" err="1"/>
              <a:t>першого</a:t>
            </a:r>
            <a:r>
              <a:rPr lang="ru-RU" sz="2300" dirty="0"/>
              <a:t> і </a:t>
            </a:r>
            <a:r>
              <a:rPr lang="ru-RU" sz="2300" dirty="0" err="1"/>
              <a:t>він</a:t>
            </a:r>
            <a:r>
              <a:rPr lang="ru-RU" sz="2300" dirty="0"/>
              <a:t> дав на </a:t>
            </a:r>
            <a:r>
              <a:rPr lang="ru-RU" sz="2300" dirty="0" err="1"/>
              <a:t>цю</a:t>
            </a:r>
            <a:r>
              <a:rPr lang="ru-RU" sz="2300" dirty="0"/>
              <a:t> </a:t>
            </a:r>
            <a:r>
              <a:rPr lang="ru-RU" sz="2300" dirty="0" err="1"/>
              <a:t>згоду</a:t>
            </a:r>
            <a:r>
              <a:rPr lang="ru-RU" sz="2300" dirty="0"/>
              <a:t> до </a:t>
            </a:r>
            <a:r>
              <a:rPr lang="ru-RU" sz="2300" dirty="0" err="1"/>
              <a:t>збору</a:t>
            </a:r>
            <a:r>
              <a:rPr lang="ru-RU" sz="2300" dirty="0"/>
              <a:t> </a:t>
            </a:r>
            <a:r>
              <a:rPr lang="ru-RU" sz="2300" dirty="0" err="1"/>
              <a:t>наступних</a:t>
            </a:r>
            <a:r>
              <a:rPr lang="ru-RU" sz="2300" dirty="0"/>
              <a:t> </a:t>
            </a:r>
            <a:r>
              <a:rPr lang="ru-RU" sz="2300" dirty="0" err="1"/>
              <a:t>даних</a:t>
            </a:r>
            <a:r>
              <a:rPr lang="ru-RU" sz="2300" dirty="0"/>
              <a:t>.</a:t>
            </a:r>
          </a:p>
        </p:txBody>
      </p:sp>
    </p:spTree>
    <p:extLst>
      <p:ext uri="{BB962C8B-B14F-4D97-AF65-F5344CB8AC3E}">
        <p14:creationId xmlns:p14="http://schemas.microsoft.com/office/powerpoint/2010/main" val="23810430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462760"/>
          </a:xfrm>
          <a:prstGeom prst="rect">
            <a:avLst/>
          </a:prstGeom>
        </p:spPr>
        <p:txBody>
          <a:bodyPr wrap="square">
            <a:spAutoFit/>
          </a:bodyPr>
          <a:lstStyle/>
          <a:p>
            <a:r>
              <a:rPr lang="ru-RU" dirty="0"/>
              <a:t> </a:t>
            </a:r>
            <a:r>
              <a:rPr lang="ru-RU" sz="3000" b="1" dirty="0"/>
              <a:t>«</a:t>
            </a:r>
            <a:r>
              <a:rPr lang="ru-RU" sz="3200" b="1" dirty="0" err="1"/>
              <a:t>Обов</a:t>
            </a:r>
            <a:r>
              <a:rPr lang="en-US" sz="3200" b="1" dirty="0"/>
              <a:t>’</a:t>
            </a:r>
            <a:r>
              <a:rPr lang="ru-RU" sz="3200" b="1" dirty="0" err="1"/>
              <a:t>язки</a:t>
            </a:r>
            <a:r>
              <a:rPr lang="ru-RU" sz="3200" b="1" dirty="0"/>
              <a:t> </a:t>
            </a:r>
            <a:r>
              <a:rPr lang="ru-RU" sz="3200" b="1" dirty="0" err="1"/>
              <a:t>інформаторів</a:t>
            </a:r>
            <a:r>
              <a:rPr lang="ru-RU" sz="3000" b="1" dirty="0"/>
              <a:t>» </a:t>
            </a:r>
          </a:p>
          <a:p>
            <a:r>
              <a:rPr lang="ru-RU" sz="2800" b="1" dirty="0"/>
              <a:t>Стаття 5.</a:t>
            </a:r>
            <a:r>
              <a:rPr lang="ru-RU" sz="2800" dirty="0"/>
              <a:t> Якщо </a:t>
            </a:r>
            <a:r>
              <a:rPr lang="ru-RU" sz="2800" dirty="0" err="1"/>
              <a:t>інформатор</a:t>
            </a:r>
            <a:r>
              <a:rPr lang="ru-RU" sz="2800" dirty="0"/>
              <a:t> </a:t>
            </a:r>
            <a:r>
              <a:rPr lang="ru-RU" sz="2800" dirty="0" err="1"/>
              <a:t>повідомляє</a:t>
            </a:r>
            <a:r>
              <a:rPr lang="ru-RU" sz="2800" dirty="0"/>
              <a:t> </a:t>
            </a:r>
            <a:r>
              <a:rPr lang="ru-RU" sz="2800" dirty="0" err="1"/>
              <a:t>інформацію</a:t>
            </a:r>
            <a:r>
              <a:rPr lang="ru-RU" sz="2800" dirty="0"/>
              <a:t> не як приватна особа, а як </a:t>
            </a:r>
            <a:r>
              <a:rPr lang="ru-RU" sz="2800" dirty="0" err="1"/>
              <a:t>співробітник</a:t>
            </a:r>
            <a:r>
              <a:rPr lang="ru-RU" sz="2800" dirty="0"/>
              <a:t> </a:t>
            </a:r>
            <a:r>
              <a:rPr lang="ru-RU" sz="2800" dirty="0" err="1"/>
              <a:t>організації</a:t>
            </a:r>
            <a:r>
              <a:rPr lang="ru-RU" sz="2800" dirty="0"/>
              <a:t>, </a:t>
            </a:r>
            <a:r>
              <a:rPr lang="ru-RU" sz="2800" dirty="0" err="1"/>
              <a:t>офіційна</a:t>
            </a:r>
            <a:r>
              <a:rPr lang="ru-RU" sz="2800" dirty="0"/>
              <a:t> особа </a:t>
            </a:r>
            <a:r>
              <a:rPr lang="ru-RU" sz="2800" dirty="0" err="1"/>
              <a:t>або</a:t>
            </a:r>
            <a:r>
              <a:rPr lang="ru-RU" sz="2800" dirty="0"/>
              <a:t> </a:t>
            </a:r>
            <a:r>
              <a:rPr lang="ru-RU" sz="2800" dirty="0" err="1"/>
              <a:t>власник</a:t>
            </a:r>
            <a:r>
              <a:rPr lang="ru-RU" sz="2800" dirty="0"/>
              <a:t> </a:t>
            </a:r>
            <a:r>
              <a:rPr lang="ru-RU" sz="2800" dirty="0" err="1"/>
              <a:t>організації</a:t>
            </a:r>
            <a:r>
              <a:rPr lang="ru-RU" sz="2800" dirty="0"/>
              <a:t> </a:t>
            </a:r>
            <a:r>
              <a:rPr lang="ru-RU" sz="2800" dirty="0" err="1"/>
              <a:t>або</a:t>
            </a:r>
            <a:r>
              <a:rPr lang="ru-RU" sz="2800" dirty="0"/>
              <a:t> </a:t>
            </a:r>
            <a:r>
              <a:rPr lang="ru-RU" sz="2800" dirty="0" err="1"/>
              <a:t>фірми</a:t>
            </a:r>
            <a:r>
              <a:rPr lang="ru-RU" sz="2800" dirty="0"/>
              <a:t>, </a:t>
            </a:r>
            <a:r>
              <a:rPr lang="ru-RU" sz="2800" dirty="0" err="1"/>
              <a:t>тоді</a:t>
            </a:r>
            <a:r>
              <a:rPr lang="ru-RU" sz="2800" dirty="0"/>
              <a:t> </a:t>
            </a:r>
            <a:r>
              <a:rPr lang="ru-RU" sz="2800" dirty="0" err="1"/>
              <a:t>бажано</a:t>
            </a:r>
            <a:r>
              <a:rPr lang="ru-RU" sz="2800" dirty="0"/>
              <a:t> </a:t>
            </a:r>
            <a:r>
              <a:rPr lang="ru-RU" sz="2800" dirty="0" err="1"/>
              <a:t>вказувати</a:t>
            </a:r>
            <a:r>
              <a:rPr lang="ru-RU" sz="2800" dirty="0"/>
              <a:t> </a:t>
            </a:r>
            <a:r>
              <a:rPr lang="ru-RU" sz="2800" dirty="0" err="1"/>
              <a:t>назву</a:t>
            </a:r>
            <a:r>
              <a:rPr lang="ru-RU" sz="2800" dirty="0"/>
              <a:t> </a:t>
            </a:r>
            <a:r>
              <a:rPr lang="ru-RU" sz="2800" dirty="0" err="1"/>
              <a:t>його</a:t>
            </a:r>
            <a:r>
              <a:rPr lang="ru-RU" sz="2800" dirty="0"/>
              <a:t> </a:t>
            </a:r>
            <a:r>
              <a:rPr lang="ru-RU" sz="2800" dirty="0" err="1"/>
              <a:t>організації</a:t>
            </a:r>
            <a:r>
              <a:rPr lang="ru-RU" sz="2800" dirty="0"/>
              <a:t> </a:t>
            </a:r>
            <a:r>
              <a:rPr lang="ru-RU" sz="2800" dirty="0" err="1"/>
              <a:t>або</a:t>
            </a:r>
            <a:r>
              <a:rPr lang="ru-RU" sz="2800" dirty="0"/>
              <a:t> </a:t>
            </a:r>
            <a:r>
              <a:rPr lang="ru-RU" sz="2800" dirty="0" err="1"/>
              <a:t>фірми</a:t>
            </a:r>
            <a:r>
              <a:rPr lang="ru-RU" sz="2800" dirty="0"/>
              <a:t> в </a:t>
            </a:r>
            <a:r>
              <a:rPr lang="ru-RU" sz="2800" dirty="0" err="1"/>
              <a:t>звіті</a:t>
            </a:r>
            <a:r>
              <a:rPr lang="ru-RU" sz="2800" dirty="0"/>
              <a:t>. </a:t>
            </a:r>
            <a:r>
              <a:rPr lang="ru-RU" sz="2800" dirty="0" err="1"/>
              <a:t>Звіт</a:t>
            </a:r>
            <a:r>
              <a:rPr lang="ru-RU" sz="2800" dirty="0"/>
              <a:t>, </a:t>
            </a:r>
            <a:r>
              <a:rPr lang="ru-RU" sz="2800" dirty="0" err="1"/>
              <a:t>проте</a:t>
            </a:r>
            <a:r>
              <a:rPr lang="ru-RU" sz="2800" dirty="0"/>
              <a:t>, не </a:t>
            </a:r>
            <a:r>
              <a:rPr lang="ru-RU" sz="2800" dirty="0" err="1"/>
              <a:t>повинний</a:t>
            </a:r>
            <a:r>
              <a:rPr lang="ru-RU" sz="2800" dirty="0"/>
              <a:t> </a:t>
            </a:r>
            <a:r>
              <a:rPr lang="ru-RU" sz="2800" dirty="0" err="1"/>
              <a:t>дозволяти</a:t>
            </a:r>
            <a:r>
              <a:rPr lang="ru-RU" sz="2800" dirty="0"/>
              <a:t> </a:t>
            </a:r>
            <a:r>
              <a:rPr lang="ru-RU" sz="2800" dirty="0" err="1"/>
              <a:t>віднести</a:t>
            </a:r>
            <a:r>
              <a:rPr lang="ru-RU" sz="2800" dirty="0"/>
              <a:t> </a:t>
            </a:r>
            <a:r>
              <a:rPr lang="ru-RU" sz="2800" dirty="0" err="1"/>
              <a:t>якусь</a:t>
            </a:r>
            <a:r>
              <a:rPr lang="ru-RU" sz="2800" dirty="0"/>
              <a:t> </a:t>
            </a:r>
            <a:r>
              <a:rPr lang="ru-RU" sz="2800" dirty="0" err="1"/>
              <a:t>конкретну</a:t>
            </a:r>
            <a:r>
              <a:rPr lang="ru-RU" sz="2800" dirty="0"/>
              <a:t> </a:t>
            </a:r>
            <a:r>
              <a:rPr lang="ru-RU" sz="2800" dirty="0" err="1"/>
              <a:t>частину</a:t>
            </a:r>
            <a:r>
              <a:rPr lang="ru-RU" sz="2800" dirty="0"/>
              <a:t> </a:t>
            </a:r>
            <a:r>
              <a:rPr lang="ru-RU" sz="2800" dirty="0" err="1"/>
              <a:t>інформації</a:t>
            </a:r>
            <a:r>
              <a:rPr lang="ru-RU" sz="2800" dirty="0"/>
              <a:t> до </a:t>
            </a:r>
            <a:r>
              <a:rPr lang="ru-RU" sz="2800" dirty="0" err="1"/>
              <a:t>діяльності</a:t>
            </a:r>
            <a:r>
              <a:rPr lang="ru-RU" sz="2800" dirty="0"/>
              <a:t> </a:t>
            </a:r>
            <a:r>
              <a:rPr lang="ru-RU" sz="2800" dirty="0" err="1"/>
              <a:t>конкретної</a:t>
            </a:r>
            <a:r>
              <a:rPr lang="ru-RU" sz="2800" dirty="0"/>
              <a:t> </a:t>
            </a:r>
            <a:r>
              <a:rPr lang="ru-RU" sz="2800" dirty="0" err="1"/>
              <a:t>організації</a:t>
            </a:r>
            <a:r>
              <a:rPr lang="ru-RU" sz="2800" dirty="0"/>
              <a:t> </a:t>
            </a:r>
            <a:r>
              <a:rPr lang="ru-RU" sz="2800" dirty="0" err="1"/>
              <a:t>або</a:t>
            </a:r>
            <a:r>
              <a:rPr lang="ru-RU" sz="2800" dirty="0"/>
              <a:t> особи, </a:t>
            </a:r>
            <a:r>
              <a:rPr lang="ru-RU" sz="2800" dirty="0" err="1"/>
              <a:t>крім</a:t>
            </a:r>
            <a:r>
              <a:rPr lang="ru-RU" sz="2800" dirty="0"/>
              <a:t> </a:t>
            </a:r>
            <a:r>
              <a:rPr lang="ru-RU" sz="2800" dirty="0" err="1"/>
              <a:t>випадків</a:t>
            </a:r>
            <a:r>
              <a:rPr lang="ru-RU" sz="2800" dirty="0"/>
              <a:t>, коли </a:t>
            </a:r>
            <a:r>
              <a:rPr lang="ru-RU" sz="2800" dirty="0" err="1"/>
              <a:t>є</a:t>
            </a:r>
            <a:r>
              <a:rPr lang="ru-RU" sz="2800" dirty="0"/>
              <a:t> на </a:t>
            </a:r>
            <a:r>
              <a:rPr lang="ru-RU" sz="2800" dirty="0" err="1"/>
              <a:t>це</a:t>
            </a:r>
            <a:r>
              <a:rPr lang="ru-RU" sz="2800" dirty="0"/>
              <a:t> </a:t>
            </a:r>
            <a:r>
              <a:rPr lang="ru-RU" sz="2800" dirty="0" err="1"/>
              <a:t>згода</a:t>
            </a:r>
            <a:r>
              <a:rPr lang="ru-RU" sz="2800" dirty="0"/>
              <a:t> </a:t>
            </a:r>
            <a:r>
              <a:rPr lang="ru-RU" sz="2800" dirty="0" err="1"/>
              <a:t>інформатора</a:t>
            </a:r>
            <a:r>
              <a:rPr lang="ru-RU" sz="2800" dirty="0"/>
              <a:t>, </a:t>
            </a:r>
            <a:r>
              <a:rPr lang="ru-RU" sz="2800" dirty="0" err="1"/>
              <a:t>що</a:t>
            </a:r>
            <a:r>
              <a:rPr lang="ru-RU" sz="2800" dirty="0"/>
              <a:t> повинен бути </a:t>
            </a:r>
            <a:r>
              <a:rPr lang="ru-RU" sz="2800" dirty="0" err="1"/>
              <a:t>поставлений</a:t>
            </a:r>
            <a:r>
              <a:rPr lang="ru-RU" sz="2800" dirty="0"/>
              <a:t> у </a:t>
            </a:r>
            <a:r>
              <a:rPr lang="ru-RU" sz="2800" dirty="0" err="1"/>
              <a:t>відомість</a:t>
            </a:r>
            <a:r>
              <a:rPr lang="ru-RU" sz="2800" dirty="0"/>
              <a:t> про </a:t>
            </a:r>
            <a:r>
              <a:rPr lang="ru-RU" sz="2800" dirty="0" err="1"/>
              <a:t>обсяг</a:t>
            </a:r>
            <a:r>
              <a:rPr lang="ru-RU" sz="2800" dirty="0"/>
              <a:t> </a:t>
            </a:r>
            <a:r>
              <a:rPr lang="ru-RU" sz="2800" dirty="0" err="1"/>
              <a:t>повідомлюваної</a:t>
            </a:r>
            <a:r>
              <a:rPr lang="ru-RU" sz="2800" dirty="0"/>
              <a:t> </a:t>
            </a:r>
            <a:r>
              <a:rPr lang="ru-RU" sz="2800" dirty="0" err="1"/>
              <a:t>інформації</a:t>
            </a:r>
            <a:r>
              <a:rPr lang="ru-RU" sz="2800" dirty="0"/>
              <a:t>.</a:t>
            </a:r>
          </a:p>
        </p:txBody>
      </p:sp>
    </p:spTree>
    <p:extLst>
      <p:ext uri="{BB962C8B-B14F-4D97-AF65-F5344CB8AC3E}">
        <p14:creationId xmlns:p14="http://schemas.microsoft.com/office/powerpoint/2010/main" val="1705004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462760"/>
          </a:xfrm>
          <a:prstGeom prst="rect">
            <a:avLst/>
          </a:prstGeom>
        </p:spPr>
        <p:txBody>
          <a:bodyPr wrap="square">
            <a:spAutoFit/>
          </a:bodyPr>
          <a:lstStyle/>
          <a:p>
            <a:r>
              <a:rPr lang="ru-RU" dirty="0"/>
              <a:t> </a:t>
            </a:r>
            <a:r>
              <a:rPr lang="ru-RU" sz="3000" b="1" dirty="0"/>
              <a:t>«</a:t>
            </a:r>
            <a:r>
              <a:rPr lang="uk-UA" sz="3200" b="1" dirty="0"/>
              <a:t>Права </a:t>
            </a:r>
            <a:r>
              <a:rPr lang="ru-RU" sz="3200" b="1" dirty="0" err="1"/>
              <a:t>інформаторів</a:t>
            </a:r>
            <a:r>
              <a:rPr lang="ru-RU" sz="3000" b="1" dirty="0"/>
              <a:t>» </a:t>
            </a:r>
          </a:p>
          <a:p>
            <a:r>
              <a:rPr lang="ru-RU" sz="2800" b="1" dirty="0"/>
              <a:t>Стаття 6.</a:t>
            </a:r>
            <a:r>
              <a:rPr lang="ru-RU" sz="2800" dirty="0"/>
              <a:t> Всі </a:t>
            </a:r>
            <a:r>
              <a:rPr lang="ru-RU" sz="2800" dirty="0" err="1"/>
              <a:t>розумні</a:t>
            </a:r>
            <a:r>
              <a:rPr lang="ru-RU" sz="2800" dirty="0"/>
              <a:t> </a:t>
            </a:r>
            <a:r>
              <a:rPr lang="ru-RU" sz="2800" dirty="0" err="1"/>
              <a:t>міри</a:t>
            </a:r>
            <a:r>
              <a:rPr lang="ru-RU" sz="2800" dirty="0"/>
              <a:t> </a:t>
            </a:r>
            <a:r>
              <a:rPr lang="ru-RU" sz="2800" dirty="0" err="1"/>
              <a:t>повинні</a:t>
            </a:r>
            <a:r>
              <a:rPr lang="ru-RU" sz="2800" dirty="0"/>
              <a:t> бути </a:t>
            </a:r>
            <a:r>
              <a:rPr lang="ru-RU" sz="2800" dirty="0" err="1"/>
              <a:t>прийняті</a:t>
            </a:r>
            <a:r>
              <a:rPr lang="ru-RU" sz="2800" dirty="0"/>
              <a:t>, </a:t>
            </a:r>
            <a:r>
              <a:rPr lang="ru-RU" sz="2800" dirty="0" err="1"/>
              <a:t>щоб</a:t>
            </a:r>
            <a:r>
              <a:rPr lang="ru-RU" sz="2800" dirty="0"/>
              <a:t> </a:t>
            </a:r>
            <a:r>
              <a:rPr lang="ru-RU" sz="2800" dirty="0" err="1"/>
              <a:t>інформатор</a:t>
            </a:r>
            <a:r>
              <a:rPr lang="ru-RU" sz="2800" dirty="0"/>
              <a:t> і </a:t>
            </a:r>
            <a:r>
              <a:rPr lang="ru-RU" sz="2800" dirty="0" err="1"/>
              <a:t>інші</a:t>
            </a:r>
            <a:r>
              <a:rPr lang="ru-RU" sz="2800" dirty="0"/>
              <a:t> </a:t>
            </a:r>
            <a:r>
              <a:rPr lang="ru-RU" sz="2800" dirty="0" err="1"/>
              <a:t>тісно</a:t>
            </a:r>
            <a:r>
              <a:rPr lang="ru-RU" sz="2800" dirty="0"/>
              <a:t> </a:t>
            </a:r>
            <a:r>
              <a:rPr lang="ru-RU" sz="2800" dirty="0" err="1"/>
              <a:t>пов'язані</a:t>
            </a:r>
            <a:r>
              <a:rPr lang="ru-RU" sz="2800" dirty="0"/>
              <a:t> з ним люди не </a:t>
            </a:r>
            <a:r>
              <a:rPr lang="ru-RU" sz="2800" dirty="0" err="1"/>
              <a:t>відчували</a:t>
            </a:r>
            <a:r>
              <a:rPr lang="ru-RU" sz="2800" dirty="0"/>
              <a:t> </a:t>
            </a:r>
            <a:r>
              <a:rPr lang="ru-RU" sz="2800" dirty="0" err="1"/>
              <a:t>ніяковості</a:t>
            </a:r>
            <a:r>
              <a:rPr lang="ru-RU" sz="2800" dirty="0"/>
              <a:t> і </a:t>
            </a:r>
            <a:r>
              <a:rPr lang="ru-RU" sz="2800" dirty="0" err="1"/>
              <a:t>неприємних</a:t>
            </a:r>
            <a:r>
              <a:rPr lang="ru-RU" sz="2800" dirty="0"/>
              <a:t> </a:t>
            </a:r>
            <a:r>
              <a:rPr lang="ru-RU" sz="2800" dirty="0" err="1"/>
              <a:t>почуттів</a:t>
            </a:r>
            <a:r>
              <a:rPr lang="ru-RU" sz="2800" dirty="0"/>
              <a:t> у </a:t>
            </a:r>
            <a:r>
              <a:rPr lang="ru-RU" sz="2800" dirty="0" err="1"/>
              <a:t>результаті</a:t>
            </a:r>
            <a:r>
              <a:rPr lang="ru-RU" sz="2800" dirty="0"/>
              <a:t> любого </a:t>
            </a:r>
            <a:r>
              <a:rPr lang="ru-RU" sz="2800" dirty="0" err="1"/>
              <a:t>інтерв'ю</a:t>
            </a:r>
            <a:r>
              <a:rPr lang="ru-RU" sz="2800" dirty="0"/>
              <a:t>. </a:t>
            </a:r>
            <a:r>
              <a:rPr lang="ru-RU" sz="2800" dirty="0" err="1"/>
              <a:t>Ця</a:t>
            </a:r>
            <a:r>
              <a:rPr lang="ru-RU" sz="2800" dirty="0"/>
              <a:t> </a:t>
            </a:r>
            <a:r>
              <a:rPr lang="ru-RU" sz="2800" dirty="0" err="1"/>
              <a:t>вимога</a:t>
            </a:r>
            <a:r>
              <a:rPr lang="ru-RU" sz="2800" dirty="0"/>
              <a:t> </a:t>
            </a:r>
            <a:r>
              <a:rPr lang="ru-RU" sz="2800" dirty="0" err="1"/>
              <a:t>поширюється</a:t>
            </a:r>
            <a:r>
              <a:rPr lang="ru-RU" sz="2800" dirty="0"/>
              <a:t> на </a:t>
            </a:r>
            <a:r>
              <a:rPr lang="ru-RU" sz="2800" dirty="0" err="1"/>
              <a:t>отриману</a:t>
            </a:r>
            <a:r>
              <a:rPr lang="ru-RU" sz="2800" dirty="0"/>
              <a:t> </a:t>
            </a:r>
            <a:r>
              <a:rPr lang="ru-RU" sz="2800" dirty="0" err="1"/>
              <a:t>інформацію</a:t>
            </a:r>
            <a:r>
              <a:rPr lang="ru-RU" sz="2800" dirty="0"/>
              <a:t>, сам </a:t>
            </a:r>
            <a:r>
              <a:rPr lang="ru-RU" sz="2800" dirty="0" err="1"/>
              <a:t>процес</a:t>
            </a:r>
            <a:r>
              <a:rPr lang="ru-RU" sz="2800" dirty="0"/>
              <a:t> </a:t>
            </a:r>
            <a:r>
              <a:rPr lang="ru-RU" sz="2800" dirty="0" err="1"/>
              <a:t>інтерв'ювання</a:t>
            </a:r>
            <a:r>
              <a:rPr lang="ru-RU" sz="2800" dirty="0"/>
              <a:t>, а </a:t>
            </a:r>
            <a:r>
              <a:rPr lang="ru-RU" sz="2800" dirty="0" err="1"/>
              <a:t>також</a:t>
            </a:r>
            <a:r>
              <a:rPr lang="ru-RU" sz="2800" dirty="0"/>
              <a:t> на </a:t>
            </a:r>
            <a:r>
              <a:rPr lang="ru-RU" sz="2800" dirty="0" err="1"/>
              <a:t>поводження</a:t>
            </a:r>
            <a:r>
              <a:rPr lang="ru-RU" sz="2800" dirty="0"/>
              <a:t> з </a:t>
            </a:r>
            <a:r>
              <a:rPr lang="ru-RU" sz="2800" dirty="0" err="1"/>
              <a:t>використовуваними</a:t>
            </a:r>
            <a:r>
              <a:rPr lang="ru-RU" sz="2800" dirty="0"/>
              <a:t> і </a:t>
            </a:r>
            <a:r>
              <a:rPr lang="ru-RU" sz="2800" dirty="0" err="1"/>
              <a:t>тестуємими</a:t>
            </a:r>
            <a:r>
              <a:rPr lang="ru-RU" sz="2800" dirty="0"/>
              <a:t> товарами. </a:t>
            </a:r>
            <a:r>
              <a:rPr lang="ru-RU" sz="2800" dirty="0" err="1"/>
              <a:t>Ціль</a:t>
            </a:r>
            <a:r>
              <a:rPr lang="ru-RU" sz="2800" dirty="0"/>
              <a:t> </a:t>
            </a:r>
            <a:r>
              <a:rPr lang="ru-RU" sz="2800" dirty="0" err="1"/>
              <a:t>опитуванння</a:t>
            </a:r>
            <a:r>
              <a:rPr lang="ru-RU" sz="2800" dirty="0"/>
              <a:t> повинна бути </a:t>
            </a:r>
            <a:r>
              <a:rPr lang="ru-RU" sz="2800" dirty="0" err="1"/>
              <a:t>цілком</a:t>
            </a:r>
            <a:r>
              <a:rPr lang="ru-RU" sz="2800" dirty="0"/>
              <a:t> </a:t>
            </a:r>
            <a:r>
              <a:rPr lang="ru-RU" sz="2800" dirty="0" err="1"/>
              <a:t>розкрита</a:t>
            </a:r>
            <a:r>
              <a:rPr lang="ru-RU" sz="2800" dirty="0"/>
              <a:t> з </a:t>
            </a:r>
            <a:r>
              <a:rPr lang="ru-RU" sz="2800" dirty="0" err="1"/>
              <a:t>тим</a:t>
            </a:r>
            <a:r>
              <a:rPr lang="ru-RU" sz="2800" dirty="0"/>
              <a:t>, </a:t>
            </a:r>
            <a:r>
              <a:rPr lang="ru-RU" sz="2800" dirty="0" err="1"/>
              <a:t>щоб</a:t>
            </a:r>
            <a:r>
              <a:rPr lang="ru-RU" sz="2800" dirty="0"/>
              <a:t> </a:t>
            </a:r>
            <a:r>
              <a:rPr lang="ru-RU" sz="2800" dirty="0" err="1"/>
              <a:t>інформація</a:t>
            </a:r>
            <a:r>
              <a:rPr lang="ru-RU" sz="2800" dirty="0"/>
              <a:t>, дана без </a:t>
            </a:r>
            <a:r>
              <a:rPr lang="ru-RU" sz="2800" dirty="0" err="1"/>
              <a:t>знання</a:t>
            </a:r>
            <a:r>
              <a:rPr lang="ru-RU" sz="2800" dirty="0"/>
              <a:t> </a:t>
            </a:r>
            <a:r>
              <a:rPr lang="ru-RU" sz="2800" dirty="0" err="1"/>
              <a:t>цілі</a:t>
            </a:r>
            <a:r>
              <a:rPr lang="ru-RU" sz="2800" dirty="0"/>
              <a:t> </a:t>
            </a:r>
            <a:r>
              <a:rPr lang="ru-RU" sz="2800" dirty="0" err="1"/>
              <a:t>дослідження</a:t>
            </a:r>
            <a:r>
              <a:rPr lang="ru-RU" sz="2800" dirty="0"/>
              <a:t>, не могла </a:t>
            </a:r>
            <a:r>
              <a:rPr lang="ru-RU" sz="2800" dirty="0" err="1"/>
              <a:t>завдати</a:t>
            </a:r>
            <a:r>
              <a:rPr lang="ru-RU" sz="2800" dirty="0"/>
              <a:t> </a:t>
            </a:r>
            <a:r>
              <a:rPr lang="ru-RU" sz="2800" dirty="0" err="1"/>
              <a:t>шкоди</a:t>
            </a:r>
            <a:r>
              <a:rPr lang="ru-RU" sz="2800" dirty="0"/>
              <a:t> </a:t>
            </a:r>
            <a:r>
              <a:rPr lang="ru-RU" sz="2800" dirty="0" err="1"/>
              <a:t>інтересам</a:t>
            </a:r>
            <a:r>
              <a:rPr lang="ru-RU" sz="2800" dirty="0"/>
              <a:t> </a:t>
            </a:r>
            <a:r>
              <a:rPr lang="ru-RU" sz="2800" dirty="0" err="1"/>
              <a:t>інформатора</a:t>
            </a:r>
            <a:r>
              <a:rPr lang="ru-RU" sz="2800" dirty="0"/>
              <a:t>.</a:t>
            </a:r>
          </a:p>
        </p:txBody>
      </p:sp>
    </p:spTree>
    <p:extLst>
      <p:ext uri="{BB962C8B-B14F-4D97-AF65-F5344CB8AC3E}">
        <p14:creationId xmlns:p14="http://schemas.microsoft.com/office/powerpoint/2010/main" val="578177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462760"/>
          </a:xfrm>
          <a:prstGeom prst="rect">
            <a:avLst/>
          </a:prstGeom>
        </p:spPr>
        <p:txBody>
          <a:bodyPr wrap="square">
            <a:spAutoFit/>
          </a:bodyPr>
          <a:lstStyle/>
          <a:p>
            <a:r>
              <a:rPr lang="ru-RU" dirty="0"/>
              <a:t> </a:t>
            </a:r>
            <a:r>
              <a:rPr lang="ru-RU" sz="3000" b="1" dirty="0"/>
              <a:t>«</a:t>
            </a:r>
            <a:r>
              <a:rPr lang="uk-UA" sz="3200" b="1" dirty="0"/>
              <a:t>Права </a:t>
            </a:r>
            <a:r>
              <a:rPr lang="ru-RU" sz="3200" b="1" dirty="0" err="1"/>
              <a:t>інформаторів</a:t>
            </a:r>
            <a:r>
              <a:rPr lang="ru-RU" sz="3000" b="1" dirty="0"/>
              <a:t>» </a:t>
            </a:r>
          </a:p>
          <a:p>
            <a:r>
              <a:rPr lang="ru-RU" sz="2800" b="1" dirty="0"/>
              <a:t>Стаття 7.</a:t>
            </a:r>
            <a:r>
              <a:rPr lang="ru-RU" sz="2800" dirty="0"/>
              <a:t> Повинно </a:t>
            </a:r>
            <a:r>
              <a:rPr lang="ru-RU" sz="2800" dirty="0" err="1"/>
              <a:t>шануватися</a:t>
            </a:r>
            <a:r>
              <a:rPr lang="ru-RU" sz="2800" dirty="0"/>
              <a:t> право </a:t>
            </a:r>
            <a:r>
              <a:rPr lang="ru-RU" sz="2800" dirty="0" err="1"/>
              <a:t>інформатора</a:t>
            </a:r>
            <a:r>
              <a:rPr lang="ru-RU" sz="2800" dirty="0"/>
              <a:t> </a:t>
            </a:r>
            <a:r>
              <a:rPr lang="ru-RU" sz="2800" dirty="0" err="1"/>
              <a:t>припинити</a:t>
            </a:r>
            <a:r>
              <a:rPr lang="ru-RU" sz="2800" dirty="0"/>
              <a:t> </a:t>
            </a:r>
            <a:r>
              <a:rPr lang="ru-RU" sz="2800" dirty="0" err="1"/>
              <a:t>або</a:t>
            </a:r>
            <a:r>
              <a:rPr lang="ru-RU" sz="2800" dirty="0"/>
              <a:t> </a:t>
            </a:r>
            <a:r>
              <a:rPr lang="ru-RU" sz="2800" dirty="0" err="1"/>
              <a:t>відмовитися</a:t>
            </a:r>
            <a:r>
              <a:rPr lang="ru-RU" sz="2800" dirty="0"/>
              <a:t> </a:t>
            </a:r>
            <a:r>
              <a:rPr lang="ru-RU" sz="2800" dirty="0" err="1"/>
              <a:t>співробітничати</a:t>
            </a:r>
            <a:r>
              <a:rPr lang="ru-RU" sz="2800" dirty="0"/>
              <a:t> з </a:t>
            </a:r>
            <a:r>
              <a:rPr lang="ru-RU" sz="2800" dirty="0" err="1"/>
              <a:t>дослідником</a:t>
            </a:r>
            <a:r>
              <a:rPr lang="ru-RU" sz="2800" dirty="0"/>
              <a:t> на будь-</a:t>
            </a:r>
            <a:r>
              <a:rPr lang="ru-RU" sz="2800" dirty="0" err="1"/>
              <a:t>якій</a:t>
            </a:r>
            <a:r>
              <a:rPr lang="ru-RU" sz="2800" dirty="0"/>
              <a:t> </a:t>
            </a:r>
            <a:r>
              <a:rPr lang="ru-RU" sz="2800" dirty="0" err="1"/>
              <a:t>стадії</a:t>
            </a:r>
            <a:r>
              <a:rPr lang="ru-RU" sz="2800" dirty="0"/>
              <a:t> </a:t>
            </a:r>
            <a:r>
              <a:rPr lang="ru-RU" sz="2800" dirty="0" err="1"/>
              <a:t>інтерв'ю</a:t>
            </a:r>
            <a:r>
              <a:rPr lang="ru-RU" sz="2800" dirty="0"/>
              <a:t>. Яка б форма </a:t>
            </a:r>
            <a:r>
              <a:rPr lang="ru-RU" sz="2800" dirty="0" err="1"/>
              <a:t>інтерв'ю</a:t>
            </a:r>
            <a:r>
              <a:rPr lang="ru-RU" sz="2800" dirty="0"/>
              <a:t> не </a:t>
            </a:r>
            <a:r>
              <a:rPr lang="ru-RU" sz="2800" dirty="0" err="1"/>
              <a:t>використовувалася</a:t>
            </a:r>
            <a:r>
              <a:rPr lang="ru-RU" sz="2800" dirty="0"/>
              <a:t>, </a:t>
            </a:r>
            <a:r>
              <a:rPr lang="ru-RU" sz="2800" dirty="0" err="1"/>
              <a:t>повна</a:t>
            </a:r>
            <a:r>
              <a:rPr lang="ru-RU" sz="2800" dirty="0"/>
              <a:t> </a:t>
            </a:r>
            <a:r>
              <a:rPr lang="ru-RU" sz="2800" dirty="0" err="1"/>
              <a:t>або</a:t>
            </a:r>
            <a:r>
              <a:rPr lang="ru-RU" sz="2800" dirty="0"/>
              <a:t> </a:t>
            </a:r>
            <a:r>
              <a:rPr lang="ru-RU" sz="2800" dirty="0" err="1"/>
              <a:t>часткова</a:t>
            </a:r>
            <a:r>
              <a:rPr lang="ru-RU" sz="2800" dirty="0"/>
              <a:t> </a:t>
            </a:r>
            <a:r>
              <a:rPr lang="ru-RU" sz="2800" dirty="0" err="1"/>
              <a:t>інформація</a:t>
            </a:r>
            <a:r>
              <a:rPr lang="ru-RU" sz="2800" dirty="0"/>
              <a:t>, дана інформатором, повинна бути </a:t>
            </a:r>
            <a:r>
              <a:rPr lang="ru-RU" sz="2800" dirty="0" err="1"/>
              <a:t>ліквідована</a:t>
            </a:r>
            <a:r>
              <a:rPr lang="ru-RU" sz="2800" dirty="0"/>
              <a:t> без </a:t>
            </a:r>
            <a:r>
              <a:rPr lang="ru-RU" sz="2800" dirty="0" err="1"/>
              <a:t>зволікання</a:t>
            </a:r>
            <a:r>
              <a:rPr lang="ru-RU" sz="2800" dirty="0"/>
              <a:t>, </a:t>
            </a:r>
            <a:r>
              <a:rPr lang="ru-RU" sz="2800" dirty="0" err="1"/>
              <a:t>якщо</a:t>
            </a:r>
            <a:r>
              <a:rPr lang="ru-RU" sz="2800" dirty="0"/>
              <a:t> </a:t>
            </a:r>
            <a:r>
              <a:rPr lang="ru-RU" sz="2800" dirty="0" err="1"/>
              <a:t>цього</a:t>
            </a:r>
            <a:r>
              <a:rPr lang="ru-RU" sz="2800" dirty="0"/>
              <a:t> </a:t>
            </a:r>
            <a:r>
              <a:rPr lang="ru-RU" sz="2800" dirty="0" err="1"/>
              <a:t>зажадає</a:t>
            </a:r>
            <a:r>
              <a:rPr lang="ru-RU" sz="2800" dirty="0"/>
              <a:t> </a:t>
            </a:r>
            <a:r>
              <a:rPr lang="ru-RU" sz="2800" dirty="0" err="1"/>
              <a:t>інформатор</a:t>
            </a:r>
            <a:r>
              <a:rPr lang="ru-RU" sz="2800" dirty="0"/>
              <a:t>. Не </a:t>
            </a:r>
            <a:r>
              <a:rPr lang="ru-RU" sz="2800" dirty="0" err="1"/>
              <a:t>може</a:t>
            </a:r>
            <a:r>
              <a:rPr lang="ru-RU" sz="2800" dirty="0"/>
              <a:t> </a:t>
            </a:r>
            <a:r>
              <a:rPr lang="ru-RU" sz="2800" dirty="0" err="1"/>
              <a:t>застосовуватися</a:t>
            </a:r>
            <a:r>
              <a:rPr lang="ru-RU" sz="2800" dirty="0"/>
              <a:t> </a:t>
            </a:r>
            <a:r>
              <a:rPr lang="ru-RU" sz="2800" dirty="0" err="1"/>
              <a:t>ніяка</a:t>
            </a:r>
            <a:r>
              <a:rPr lang="ru-RU" sz="2800" dirty="0"/>
              <a:t> методика </a:t>
            </a:r>
            <a:r>
              <a:rPr lang="ru-RU" sz="2800" dirty="0" err="1"/>
              <a:t>або</a:t>
            </a:r>
            <a:r>
              <a:rPr lang="ru-RU" sz="2800" dirty="0"/>
              <a:t> </a:t>
            </a:r>
            <a:r>
              <a:rPr lang="ru-RU" sz="2800" dirty="0" err="1"/>
              <a:t>техніка</a:t>
            </a:r>
            <a:r>
              <a:rPr lang="ru-RU" sz="2800" dirty="0"/>
              <a:t> </a:t>
            </a:r>
            <a:r>
              <a:rPr lang="ru-RU" sz="2800" dirty="0" err="1"/>
              <a:t>інтерв'ювання</a:t>
            </a:r>
            <a:r>
              <a:rPr lang="ru-RU" sz="2800" dirty="0"/>
              <a:t>, </a:t>
            </a:r>
            <a:r>
              <a:rPr lang="ru-RU" sz="2800" dirty="0" err="1"/>
              <a:t>що</a:t>
            </a:r>
            <a:r>
              <a:rPr lang="ru-RU" sz="2800" dirty="0"/>
              <a:t> не </a:t>
            </a:r>
            <a:r>
              <a:rPr lang="ru-RU" sz="2800" dirty="0" err="1"/>
              <a:t>дозволяє</a:t>
            </a:r>
            <a:r>
              <a:rPr lang="ru-RU" sz="2800" dirty="0"/>
              <a:t> </a:t>
            </a:r>
            <a:r>
              <a:rPr lang="ru-RU" sz="2800" dirty="0" err="1"/>
              <a:t>інформатору</a:t>
            </a:r>
            <a:r>
              <a:rPr lang="ru-RU" sz="2800" dirty="0"/>
              <a:t> </a:t>
            </a:r>
            <a:r>
              <a:rPr lang="ru-RU" sz="2800" dirty="0" err="1"/>
              <a:t>скористатися</a:t>
            </a:r>
            <a:r>
              <a:rPr lang="ru-RU" sz="2800" dirty="0"/>
              <a:t> </a:t>
            </a:r>
            <a:r>
              <a:rPr lang="ru-RU" sz="2800" dirty="0" err="1"/>
              <a:t>цим</a:t>
            </a:r>
            <a:r>
              <a:rPr lang="ru-RU" sz="2800" dirty="0"/>
              <a:t> правом. </a:t>
            </a:r>
          </a:p>
        </p:txBody>
      </p:sp>
    </p:spTree>
    <p:extLst>
      <p:ext uri="{BB962C8B-B14F-4D97-AF65-F5344CB8AC3E}">
        <p14:creationId xmlns:p14="http://schemas.microsoft.com/office/powerpoint/2010/main" val="3904739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462760"/>
          </a:xfrm>
          <a:prstGeom prst="rect">
            <a:avLst/>
          </a:prstGeom>
        </p:spPr>
        <p:txBody>
          <a:bodyPr wrap="square">
            <a:spAutoFit/>
          </a:bodyPr>
          <a:lstStyle/>
          <a:p>
            <a:r>
              <a:rPr lang="ru-RU" dirty="0"/>
              <a:t> </a:t>
            </a:r>
            <a:r>
              <a:rPr lang="ru-RU" sz="3000" b="1" dirty="0"/>
              <a:t>«</a:t>
            </a:r>
            <a:r>
              <a:rPr lang="uk-UA" sz="3200" b="1" dirty="0"/>
              <a:t>Права </a:t>
            </a:r>
            <a:r>
              <a:rPr lang="ru-RU" sz="3200" b="1" dirty="0" err="1"/>
              <a:t>інформаторів</a:t>
            </a:r>
            <a:r>
              <a:rPr lang="ru-RU" sz="3000" b="1" dirty="0"/>
              <a:t>» </a:t>
            </a:r>
          </a:p>
          <a:p>
            <a:r>
              <a:rPr lang="ru-RU" sz="2800" b="1" dirty="0"/>
              <a:t>Стаття 8.</a:t>
            </a:r>
            <a:r>
              <a:rPr lang="ru-RU" sz="2800" dirty="0"/>
              <a:t> Повинно </a:t>
            </a:r>
            <a:r>
              <a:rPr lang="ru-RU" sz="2800" dirty="0" err="1"/>
              <a:t>шануватися</a:t>
            </a:r>
            <a:r>
              <a:rPr lang="ru-RU" sz="2800" dirty="0"/>
              <a:t> право </a:t>
            </a:r>
            <a:r>
              <a:rPr lang="ru-RU" sz="2800" dirty="0" err="1"/>
              <a:t>інформатора</a:t>
            </a:r>
            <a:r>
              <a:rPr lang="ru-RU" sz="2800" dirty="0"/>
              <a:t> </a:t>
            </a:r>
            <a:r>
              <a:rPr lang="ru-RU" sz="2800" dirty="0" err="1"/>
              <a:t>припинити</a:t>
            </a:r>
            <a:r>
              <a:rPr lang="ru-RU" sz="2800" dirty="0"/>
              <a:t> </a:t>
            </a:r>
            <a:r>
              <a:rPr lang="ru-RU" sz="2800" dirty="0" err="1"/>
              <a:t>або</a:t>
            </a:r>
            <a:r>
              <a:rPr lang="ru-RU" sz="2800" dirty="0"/>
              <a:t> </a:t>
            </a:r>
            <a:r>
              <a:rPr lang="ru-RU" sz="2800" dirty="0" err="1"/>
              <a:t>відмовитися</a:t>
            </a:r>
            <a:r>
              <a:rPr lang="ru-RU" sz="2800" dirty="0"/>
              <a:t> </a:t>
            </a:r>
            <a:r>
              <a:rPr lang="ru-RU" sz="2800" dirty="0" err="1"/>
              <a:t>співробітничати</a:t>
            </a:r>
            <a:r>
              <a:rPr lang="ru-RU" sz="2800" dirty="0"/>
              <a:t> з </a:t>
            </a:r>
            <a:r>
              <a:rPr lang="ru-RU" sz="2800" dirty="0" err="1"/>
              <a:t>дослідником</a:t>
            </a:r>
            <a:r>
              <a:rPr lang="ru-RU" sz="2800" dirty="0"/>
              <a:t> на будь-</a:t>
            </a:r>
            <a:r>
              <a:rPr lang="ru-RU" sz="2800" dirty="0" err="1"/>
              <a:t>якій</a:t>
            </a:r>
            <a:r>
              <a:rPr lang="ru-RU" sz="2800" dirty="0"/>
              <a:t> </a:t>
            </a:r>
            <a:r>
              <a:rPr lang="ru-RU" sz="2800" dirty="0" err="1"/>
              <a:t>стадії</a:t>
            </a:r>
            <a:r>
              <a:rPr lang="ru-RU" sz="2800" dirty="0"/>
              <a:t> </a:t>
            </a:r>
            <a:r>
              <a:rPr lang="ru-RU" sz="2800" dirty="0" err="1"/>
              <a:t>інтерв'ю</a:t>
            </a:r>
            <a:r>
              <a:rPr lang="ru-RU" sz="2800" dirty="0"/>
              <a:t>. Яка б форма </a:t>
            </a:r>
            <a:r>
              <a:rPr lang="ru-RU" sz="2800" dirty="0" err="1"/>
              <a:t>інтерв'ю</a:t>
            </a:r>
            <a:r>
              <a:rPr lang="ru-RU" sz="2800" dirty="0"/>
              <a:t> не </a:t>
            </a:r>
            <a:r>
              <a:rPr lang="ru-RU" sz="2800" dirty="0" err="1"/>
              <a:t>використовувалася</a:t>
            </a:r>
            <a:r>
              <a:rPr lang="ru-RU" sz="2800" dirty="0"/>
              <a:t>, </a:t>
            </a:r>
            <a:r>
              <a:rPr lang="ru-RU" sz="2800" dirty="0" err="1"/>
              <a:t>повна</a:t>
            </a:r>
            <a:r>
              <a:rPr lang="ru-RU" sz="2800" dirty="0"/>
              <a:t> </a:t>
            </a:r>
            <a:r>
              <a:rPr lang="ru-RU" sz="2800" dirty="0" err="1"/>
              <a:t>або</a:t>
            </a:r>
            <a:r>
              <a:rPr lang="ru-RU" sz="2800" dirty="0"/>
              <a:t> </a:t>
            </a:r>
            <a:r>
              <a:rPr lang="ru-RU" sz="2800" dirty="0" err="1"/>
              <a:t>часткова</a:t>
            </a:r>
            <a:r>
              <a:rPr lang="ru-RU" sz="2800" dirty="0"/>
              <a:t> </a:t>
            </a:r>
            <a:r>
              <a:rPr lang="ru-RU" sz="2800" dirty="0" err="1"/>
              <a:t>інформація</a:t>
            </a:r>
            <a:r>
              <a:rPr lang="ru-RU" sz="2800" dirty="0"/>
              <a:t>, дана інформатором, повинна бути </a:t>
            </a:r>
            <a:r>
              <a:rPr lang="ru-RU" sz="2800" dirty="0" err="1"/>
              <a:t>ліквідована</a:t>
            </a:r>
            <a:r>
              <a:rPr lang="ru-RU" sz="2800" dirty="0"/>
              <a:t> без </a:t>
            </a:r>
            <a:r>
              <a:rPr lang="ru-RU" sz="2800" dirty="0" err="1"/>
              <a:t>зволікання</a:t>
            </a:r>
            <a:r>
              <a:rPr lang="ru-RU" sz="2800" dirty="0"/>
              <a:t>, </a:t>
            </a:r>
            <a:r>
              <a:rPr lang="ru-RU" sz="2800" dirty="0" err="1"/>
              <a:t>якщо</a:t>
            </a:r>
            <a:r>
              <a:rPr lang="ru-RU" sz="2800" dirty="0"/>
              <a:t> </a:t>
            </a:r>
            <a:r>
              <a:rPr lang="ru-RU" sz="2800" dirty="0" err="1"/>
              <a:t>цього</a:t>
            </a:r>
            <a:r>
              <a:rPr lang="ru-RU" sz="2800" dirty="0"/>
              <a:t> </a:t>
            </a:r>
            <a:r>
              <a:rPr lang="ru-RU" sz="2800" dirty="0" err="1"/>
              <a:t>зажадає</a:t>
            </a:r>
            <a:r>
              <a:rPr lang="ru-RU" sz="2800" dirty="0"/>
              <a:t> </a:t>
            </a:r>
            <a:r>
              <a:rPr lang="ru-RU" sz="2800" dirty="0" err="1"/>
              <a:t>інформатор</a:t>
            </a:r>
            <a:r>
              <a:rPr lang="ru-RU" sz="2800" dirty="0"/>
              <a:t>. Не </a:t>
            </a:r>
            <a:r>
              <a:rPr lang="ru-RU" sz="2800" dirty="0" err="1"/>
              <a:t>може</a:t>
            </a:r>
            <a:r>
              <a:rPr lang="ru-RU" sz="2800" dirty="0"/>
              <a:t> </a:t>
            </a:r>
            <a:r>
              <a:rPr lang="ru-RU" sz="2800" dirty="0" err="1"/>
              <a:t>застосовуватися</a:t>
            </a:r>
            <a:r>
              <a:rPr lang="ru-RU" sz="2800" dirty="0"/>
              <a:t> </a:t>
            </a:r>
            <a:r>
              <a:rPr lang="ru-RU" sz="2800" dirty="0" err="1"/>
              <a:t>ніяка</a:t>
            </a:r>
            <a:r>
              <a:rPr lang="ru-RU" sz="2800" dirty="0"/>
              <a:t> методика </a:t>
            </a:r>
            <a:r>
              <a:rPr lang="ru-RU" sz="2800" dirty="0" err="1"/>
              <a:t>або</a:t>
            </a:r>
            <a:r>
              <a:rPr lang="ru-RU" sz="2800" dirty="0"/>
              <a:t> </a:t>
            </a:r>
            <a:r>
              <a:rPr lang="ru-RU" sz="2800" dirty="0" err="1"/>
              <a:t>техніка</a:t>
            </a:r>
            <a:r>
              <a:rPr lang="ru-RU" sz="2800" dirty="0"/>
              <a:t> </a:t>
            </a:r>
            <a:r>
              <a:rPr lang="ru-RU" sz="2800" dirty="0" err="1"/>
              <a:t>інтерв'ювання</a:t>
            </a:r>
            <a:r>
              <a:rPr lang="ru-RU" sz="2800" dirty="0"/>
              <a:t>, </a:t>
            </a:r>
            <a:r>
              <a:rPr lang="ru-RU" sz="2800" dirty="0" err="1"/>
              <a:t>що</a:t>
            </a:r>
            <a:r>
              <a:rPr lang="ru-RU" sz="2800" dirty="0"/>
              <a:t> не </a:t>
            </a:r>
            <a:r>
              <a:rPr lang="ru-RU" sz="2800" dirty="0" err="1"/>
              <a:t>дозволяє</a:t>
            </a:r>
            <a:r>
              <a:rPr lang="ru-RU" sz="2800" dirty="0"/>
              <a:t> </a:t>
            </a:r>
            <a:r>
              <a:rPr lang="ru-RU" sz="2800" dirty="0" err="1"/>
              <a:t>інформатору</a:t>
            </a:r>
            <a:r>
              <a:rPr lang="ru-RU" sz="2800" dirty="0"/>
              <a:t> </a:t>
            </a:r>
            <a:r>
              <a:rPr lang="ru-RU" sz="2800" dirty="0" err="1"/>
              <a:t>скористатися</a:t>
            </a:r>
            <a:r>
              <a:rPr lang="ru-RU" sz="2800" dirty="0"/>
              <a:t> </a:t>
            </a:r>
            <a:r>
              <a:rPr lang="ru-RU" sz="2800" dirty="0" err="1"/>
              <a:t>цим</a:t>
            </a:r>
            <a:r>
              <a:rPr lang="ru-RU" sz="2800" dirty="0"/>
              <a:t> правом. </a:t>
            </a:r>
          </a:p>
        </p:txBody>
      </p:sp>
    </p:spTree>
    <p:extLst>
      <p:ext uri="{BB962C8B-B14F-4D97-AF65-F5344CB8AC3E}">
        <p14:creationId xmlns:p14="http://schemas.microsoft.com/office/powerpoint/2010/main" val="12012243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031873"/>
          </a:xfrm>
          <a:prstGeom prst="rect">
            <a:avLst/>
          </a:prstGeom>
        </p:spPr>
        <p:txBody>
          <a:bodyPr wrap="square">
            <a:spAutoFit/>
          </a:bodyPr>
          <a:lstStyle/>
          <a:p>
            <a:r>
              <a:rPr lang="ru-RU" dirty="0"/>
              <a:t> </a:t>
            </a:r>
            <a:r>
              <a:rPr lang="ru-RU" sz="3000" b="1" dirty="0"/>
              <a:t>«</a:t>
            </a:r>
            <a:r>
              <a:rPr lang="uk-UA" sz="3200" b="1" dirty="0"/>
              <a:t>Взаємні </a:t>
            </a:r>
            <a:r>
              <a:rPr lang="uk-UA" sz="3200" b="1" dirty="0" err="1"/>
              <a:t>обовязки</a:t>
            </a:r>
            <a:r>
              <a:rPr lang="uk-UA" sz="3200" b="1" dirty="0"/>
              <a:t> між клієнтом і дослідником</a:t>
            </a:r>
            <a:r>
              <a:rPr lang="ru-RU" sz="3000" b="1" dirty="0"/>
              <a:t>» </a:t>
            </a:r>
          </a:p>
          <a:p>
            <a:r>
              <a:rPr lang="ru-RU" sz="2800" dirty="0"/>
              <a:t>Відношення </a:t>
            </a:r>
            <a:r>
              <a:rPr lang="ru-RU" sz="2800" dirty="0" err="1"/>
              <a:t>між</a:t>
            </a:r>
            <a:r>
              <a:rPr lang="ru-RU" sz="2800" dirty="0"/>
              <a:t> </a:t>
            </a:r>
            <a:r>
              <a:rPr lang="ru-RU" sz="2800" dirty="0" err="1"/>
              <a:t>клієнтом</a:t>
            </a:r>
            <a:r>
              <a:rPr lang="ru-RU" sz="2800" dirty="0"/>
              <a:t> і </a:t>
            </a:r>
            <a:r>
              <a:rPr lang="ru-RU" sz="2800" dirty="0" err="1"/>
              <a:t>дослідником</a:t>
            </a:r>
            <a:r>
              <a:rPr lang="ru-RU" sz="2800" dirty="0"/>
              <a:t> </a:t>
            </a:r>
            <a:r>
              <a:rPr lang="ru-RU" sz="2800" dirty="0" err="1"/>
              <a:t>є</a:t>
            </a:r>
            <a:r>
              <a:rPr lang="ru-RU" sz="2800" dirty="0"/>
              <a:t> предметом </a:t>
            </a:r>
            <a:r>
              <a:rPr lang="ru-RU" sz="2800" dirty="0" err="1"/>
              <a:t>деякої</a:t>
            </a:r>
            <a:r>
              <a:rPr lang="ru-RU" sz="2800" dirty="0"/>
              <a:t> </a:t>
            </a:r>
            <a:r>
              <a:rPr lang="ru-RU" sz="2800" dirty="0" err="1"/>
              <a:t>форми</a:t>
            </a:r>
            <a:r>
              <a:rPr lang="ru-RU" sz="2800" dirty="0"/>
              <a:t> контракту, </a:t>
            </a:r>
            <a:r>
              <a:rPr lang="ru-RU" sz="2800" dirty="0" err="1"/>
              <a:t>укладеного</a:t>
            </a:r>
            <a:r>
              <a:rPr lang="ru-RU" sz="2800" dirty="0"/>
              <a:t> </a:t>
            </a:r>
            <a:r>
              <a:rPr lang="ru-RU" sz="2800" dirty="0" err="1"/>
              <a:t>між</a:t>
            </a:r>
            <a:r>
              <a:rPr lang="ru-RU" sz="2800" dirty="0"/>
              <a:t> ними. </a:t>
            </a:r>
            <a:r>
              <a:rPr lang="ru-RU" sz="2800" dirty="0" err="1"/>
              <a:t>Дійсний</a:t>
            </a:r>
            <a:r>
              <a:rPr lang="ru-RU" sz="2800" dirty="0"/>
              <a:t> кодекс не має </a:t>
            </a:r>
            <a:r>
              <a:rPr lang="ru-RU" sz="2800" dirty="0" err="1"/>
              <a:t>своєю</a:t>
            </a:r>
            <a:r>
              <a:rPr lang="ru-RU" sz="2800" dirty="0"/>
              <a:t> </a:t>
            </a:r>
            <a:r>
              <a:rPr lang="ru-RU" sz="2800" dirty="0" err="1"/>
              <a:t>ціллю</a:t>
            </a:r>
            <a:r>
              <a:rPr lang="ru-RU" sz="2800" dirty="0"/>
              <a:t> </a:t>
            </a:r>
            <a:r>
              <a:rPr lang="ru-RU" sz="2800" dirty="0" err="1"/>
              <a:t>обмежити</a:t>
            </a:r>
            <a:r>
              <a:rPr lang="ru-RU" sz="2800" dirty="0"/>
              <a:t> свободу </a:t>
            </a:r>
            <a:r>
              <a:rPr lang="ru-RU" sz="2800" dirty="0" err="1"/>
              <a:t>сторін</a:t>
            </a:r>
            <a:r>
              <a:rPr lang="ru-RU" sz="2800" dirty="0"/>
              <a:t> у </a:t>
            </a:r>
            <a:r>
              <a:rPr lang="ru-RU" sz="2800" dirty="0" err="1"/>
              <a:t>намірі</a:t>
            </a:r>
            <a:r>
              <a:rPr lang="ru-RU" sz="2800" dirty="0"/>
              <a:t> укласти будь-яку угоду </a:t>
            </a:r>
            <a:r>
              <a:rPr lang="ru-RU" sz="2800" dirty="0" err="1"/>
              <a:t>між</a:t>
            </a:r>
            <a:r>
              <a:rPr lang="ru-RU" sz="2800" dirty="0"/>
              <a:t> ними. </a:t>
            </a:r>
            <a:r>
              <a:rPr lang="ru-RU" sz="2800" dirty="0" err="1"/>
              <a:t>Проте</a:t>
            </a:r>
            <a:r>
              <a:rPr lang="ru-RU" sz="2800" dirty="0"/>
              <a:t> </a:t>
            </a:r>
            <a:r>
              <a:rPr lang="ru-RU" sz="2800" dirty="0" err="1"/>
              <a:t>така</a:t>
            </a:r>
            <a:r>
              <a:rPr lang="ru-RU" sz="2800" dirty="0"/>
              <a:t> угода не повинна </a:t>
            </a:r>
            <a:r>
              <a:rPr lang="ru-RU" sz="2800" dirty="0" err="1"/>
              <a:t>розходитися</a:t>
            </a:r>
            <a:r>
              <a:rPr lang="ru-RU" sz="2800" dirty="0"/>
              <a:t> з </a:t>
            </a:r>
            <a:r>
              <a:rPr lang="ru-RU" sz="2800" dirty="0" err="1"/>
              <a:t>положеннями</a:t>
            </a:r>
            <a:r>
              <a:rPr lang="ru-RU" sz="2800" dirty="0"/>
              <a:t> кодексу, за </a:t>
            </a:r>
            <a:r>
              <a:rPr lang="ru-RU" sz="2800" dirty="0" err="1"/>
              <a:t>винятком</a:t>
            </a:r>
            <a:r>
              <a:rPr lang="ru-RU" sz="2800" dirty="0"/>
              <a:t> </a:t>
            </a:r>
            <a:r>
              <a:rPr lang="ru-RU" sz="2800" dirty="0" err="1"/>
              <a:t>деяких</a:t>
            </a:r>
            <a:r>
              <a:rPr lang="ru-RU" sz="2800" dirty="0"/>
              <a:t> </a:t>
            </a:r>
            <a:r>
              <a:rPr lang="ru-RU" sz="2800" dirty="0" err="1"/>
              <a:t>спеціальних</a:t>
            </a:r>
            <a:r>
              <a:rPr lang="ru-RU" sz="2800" dirty="0"/>
              <a:t> статей, таких, як ст. 17-20 </a:t>
            </a:r>
            <a:r>
              <a:rPr lang="ru-RU" sz="2800" dirty="0" err="1"/>
              <a:t>включно</a:t>
            </a:r>
            <a:r>
              <a:rPr lang="ru-RU" sz="2800" dirty="0"/>
              <a:t>, 30 і 32. </a:t>
            </a:r>
            <a:r>
              <a:rPr lang="ru-RU" sz="2800" dirty="0" err="1"/>
              <a:t>Тільки</a:t>
            </a:r>
            <a:r>
              <a:rPr lang="ru-RU" sz="2800" dirty="0"/>
              <a:t> </a:t>
            </a:r>
            <a:r>
              <a:rPr lang="ru-RU" sz="2800" dirty="0" err="1"/>
              <a:t>ці</a:t>
            </a:r>
            <a:r>
              <a:rPr lang="ru-RU" sz="2800" dirty="0"/>
              <a:t> </a:t>
            </a:r>
            <a:r>
              <a:rPr lang="ru-RU" sz="2800" dirty="0" err="1"/>
              <a:t>статті</a:t>
            </a:r>
            <a:r>
              <a:rPr lang="ru-RU" sz="2800" dirty="0"/>
              <a:t> </a:t>
            </a:r>
            <a:r>
              <a:rPr lang="ru-RU" sz="2800" dirty="0" err="1"/>
              <a:t>можуть</a:t>
            </a:r>
            <a:r>
              <a:rPr lang="ru-RU" sz="2800" dirty="0"/>
              <a:t> бути </a:t>
            </a:r>
            <a:r>
              <a:rPr lang="ru-RU" sz="2800" dirty="0" err="1"/>
              <a:t>змінені</a:t>
            </a:r>
            <a:r>
              <a:rPr lang="ru-RU" sz="2800" dirty="0"/>
              <a:t> за </a:t>
            </a:r>
            <a:r>
              <a:rPr lang="ru-RU" sz="2800" dirty="0" err="1"/>
              <a:t>узгодженням</a:t>
            </a:r>
            <a:r>
              <a:rPr lang="ru-RU" sz="2800" dirty="0"/>
              <a:t> </a:t>
            </a:r>
            <a:r>
              <a:rPr lang="ru-RU" sz="2800" dirty="0" err="1"/>
              <a:t>між</a:t>
            </a:r>
            <a:r>
              <a:rPr lang="ru-RU" sz="2800" dirty="0"/>
              <a:t> </a:t>
            </a:r>
            <a:r>
              <a:rPr lang="ru-RU" sz="2800" dirty="0" err="1"/>
              <a:t>клієнтом</a:t>
            </a:r>
            <a:r>
              <a:rPr lang="ru-RU" sz="2800" dirty="0"/>
              <a:t> і </a:t>
            </a:r>
            <a:r>
              <a:rPr lang="ru-RU" sz="2800" dirty="0" err="1"/>
              <a:t>дослідником</a:t>
            </a:r>
            <a:r>
              <a:rPr lang="ru-RU" sz="2800" dirty="0"/>
              <a:t>.</a:t>
            </a:r>
          </a:p>
        </p:txBody>
      </p:sp>
    </p:spTree>
    <p:extLst>
      <p:ext uri="{BB962C8B-B14F-4D97-AF65-F5344CB8AC3E}">
        <p14:creationId xmlns:p14="http://schemas.microsoft.com/office/powerpoint/2010/main" val="3519494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822758"/>
            <a:ext cx="9144000" cy="5570756"/>
          </a:xfrm>
          <a:prstGeom prst="rect">
            <a:avLst/>
          </a:prstGeom>
        </p:spPr>
        <p:txBody>
          <a:bodyPr wrap="square">
            <a:spAutoFit/>
          </a:bodyPr>
          <a:lstStyle/>
          <a:p>
            <a:r>
              <a:rPr lang="ru-RU" dirty="0"/>
              <a:t> </a:t>
            </a:r>
            <a:r>
              <a:rPr lang="ru-RU" sz="3000" b="1" dirty="0"/>
              <a:t>«</a:t>
            </a:r>
            <a:r>
              <a:rPr lang="ru-RU" sz="3200" b="1" dirty="0"/>
              <a:t>Права </a:t>
            </a:r>
            <a:r>
              <a:rPr lang="ru-RU" sz="3200" b="1" dirty="0" err="1"/>
              <a:t>клієнта</a:t>
            </a:r>
            <a:r>
              <a:rPr lang="ru-RU" sz="3200" b="1" dirty="0"/>
              <a:t> на </a:t>
            </a:r>
            <a:r>
              <a:rPr lang="ru-RU" sz="3200" b="1" dirty="0" err="1"/>
              <a:t>одержання</a:t>
            </a:r>
            <a:r>
              <a:rPr lang="ru-RU" sz="3200" b="1" dirty="0"/>
              <a:t> </a:t>
            </a:r>
            <a:r>
              <a:rPr lang="ru-RU" sz="3200" b="1" dirty="0" err="1"/>
              <a:t>інформації</a:t>
            </a:r>
            <a:r>
              <a:rPr lang="ru-RU" sz="3200" b="1" dirty="0"/>
              <a:t> </a:t>
            </a:r>
          </a:p>
          <a:p>
            <a:r>
              <a:rPr lang="ru-RU" sz="3200" b="1" dirty="0"/>
              <a:t>   про </a:t>
            </a:r>
            <a:r>
              <a:rPr lang="ru-RU" sz="3200" b="1" dirty="0" err="1"/>
              <a:t>здійснюваний</a:t>
            </a:r>
            <a:r>
              <a:rPr lang="ru-RU" sz="3200" b="1" dirty="0"/>
              <a:t> проект</a:t>
            </a:r>
            <a:r>
              <a:rPr lang="ru-RU" sz="3000" b="1" dirty="0"/>
              <a:t>» </a:t>
            </a:r>
          </a:p>
          <a:p>
            <a:r>
              <a:rPr lang="ru-RU" sz="2400" dirty="0"/>
              <a:t>Дослідник </a:t>
            </a:r>
            <a:r>
              <a:rPr lang="ru-RU" sz="2400" dirty="0" err="1"/>
              <a:t>повинний</a:t>
            </a:r>
            <a:r>
              <a:rPr lang="ru-RU" sz="2400" dirty="0"/>
              <a:t> ясно </a:t>
            </a:r>
            <a:r>
              <a:rPr lang="ru-RU" sz="2400" dirty="0" err="1"/>
              <a:t>зазначити</a:t>
            </a:r>
            <a:r>
              <a:rPr lang="ru-RU" sz="2400" dirty="0"/>
              <a:t> </a:t>
            </a:r>
            <a:r>
              <a:rPr lang="ru-RU" sz="2400" dirty="0" err="1"/>
              <a:t>клієнту</a:t>
            </a:r>
            <a:r>
              <a:rPr lang="ru-RU" sz="2400" dirty="0"/>
              <a:t>, яку </a:t>
            </a:r>
            <a:r>
              <a:rPr lang="ru-RU" sz="2400" dirty="0" err="1"/>
              <a:t>частину</a:t>
            </a:r>
            <a:r>
              <a:rPr lang="ru-RU" sz="2400" dirty="0"/>
              <a:t> проекту </a:t>
            </a:r>
            <a:r>
              <a:rPr lang="ru-RU" sz="2400" dirty="0" err="1"/>
              <a:t>будуть</a:t>
            </a:r>
            <a:r>
              <a:rPr lang="ru-RU" sz="2400" dirty="0"/>
              <a:t> </a:t>
            </a:r>
            <a:r>
              <a:rPr lang="ru-RU" sz="2400" dirty="0" err="1"/>
              <a:t>здійснювати</a:t>
            </a:r>
            <a:r>
              <a:rPr lang="ru-RU" sz="2400" dirty="0"/>
              <a:t> </a:t>
            </a:r>
            <a:r>
              <a:rPr lang="ru-RU" sz="2400" dirty="0" err="1"/>
              <a:t>субпідрядники</a:t>
            </a:r>
            <a:r>
              <a:rPr lang="ru-RU" sz="2400" dirty="0"/>
              <a:t>, і, у </a:t>
            </a:r>
            <a:r>
              <a:rPr lang="ru-RU" sz="2400" dirty="0" err="1"/>
              <a:t>випадку</a:t>
            </a:r>
            <a:r>
              <a:rPr lang="ru-RU" sz="2400" dirty="0"/>
              <a:t> </a:t>
            </a:r>
            <a:r>
              <a:rPr lang="ru-RU" sz="2400" dirty="0" err="1"/>
              <a:t>запиту</a:t>
            </a:r>
            <a:r>
              <a:rPr lang="ru-RU" sz="2400" dirty="0"/>
              <a:t> </a:t>
            </a:r>
            <a:r>
              <a:rPr lang="ru-RU" sz="2400" dirty="0" err="1"/>
              <a:t>клієнта</a:t>
            </a:r>
            <a:r>
              <a:rPr lang="ru-RU" sz="2400" dirty="0"/>
              <a:t>, </a:t>
            </a:r>
            <a:r>
              <a:rPr lang="ru-RU" sz="2400" dirty="0" err="1"/>
              <a:t>назвати</a:t>
            </a:r>
            <a:r>
              <a:rPr lang="ru-RU" sz="2400" dirty="0"/>
              <a:t> </a:t>
            </a:r>
            <a:r>
              <a:rPr lang="ru-RU" sz="2400" dirty="0" err="1"/>
              <a:t>цих</a:t>
            </a:r>
            <a:r>
              <a:rPr lang="ru-RU" sz="2400" dirty="0"/>
              <a:t> </a:t>
            </a:r>
            <a:r>
              <a:rPr lang="ru-RU" sz="2400" dirty="0" err="1"/>
              <a:t>субпідрядників</a:t>
            </a:r>
            <a:r>
              <a:rPr lang="ru-RU" sz="2400" dirty="0"/>
              <a:t>.</a:t>
            </a:r>
          </a:p>
          <a:p>
            <a:r>
              <a:rPr lang="ru-RU" sz="2400" dirty="0"/>
              <a:t>За </a:t>
            </a:r>
            <a:r>
              <a:rPr lang="ru-RU" sz="2400" dirty="0" err="1"/>
              <a:t>бажанням</a:t>
            </a:r>
            <a:r>
              <a:rPr lang="ru-RU" sz="2400" dirty="0"/>
              <a:t> клієнт </a:t>
            </a:r>
            <a:r>
              <a:rPr lang="ru-RU" sz="2400" dirty="0" err="1"/>
              <a:t>або</a:t>
            </a:r>
            <a:r>
              <a:rPr lang="ru-RU" sz="2400" dirty="0"/>
              <a:t> </a:t>
            </a:r>
            <a:r>
              <a:rPr lang="ru-RU" sz="2400" dirty="0" err="1"/>
              <a:t>його</a:t>
            </a:r>
            <a:r>
              <a:rPr lang="ru-RU" sz="2400" dirty="0"/>
              <a:t> </a:t>
            </a:r>
            <a:r>
              <a:rPr lang="ru-RU" sz="2400" dirty="0" err="1"/>
              <a:t>повноважний</a:t>
            </a:r>
            <a:r>
              <a:rPr lang="ru-RU" sz="2400" dirty="0"/>
              <a:t> </a:t>
            </a:r>
            <a:r>
              <a:rPr lang="ru-RU" sz="2400" dirty="0" err="1"/>
              <a:t>представник</a:t>
            </a:r>
            <a:r>
              <a:rPr lang="ru-RU" sz="2400" dirty="0"/>
              <a:t> </a:t>
            </a:r>
            <a:r>
              <a:rPr lang="ru-RU" sz="2400" dirty="0" err="1"/>
              <a:t>можуть</a:t>
            </a:r>
            <a:r>
              <a:rPr lang="ru-RU" sz="2400" dirty="0"/>
              <a:t> бути </a:t>
            </a:r>
            <a:r>
              <a:rPr lang="ru-RU" sz="2400" dirty="0" err="1"/>
              <a:t>присутнім</a:t>
            </a:r>
            <a:r>
              <a:rPr lang="ru-RU" sz="2400" dirty="0"/>
              <a:t> при </a:t>
            </a:r>
            <a:r>
              <a:rPr lang="ru-RU" sz="2400" dirty="0" err="1"/>
              <a:t>проведенні</a:t>
            </a:r>
            <a:r>
              <a:rPr lang="ru-RU" sz="2400" dirty="0"/>
              <a:t> </a:t>
            </a:r>
            <a:r>
              <a:rPr lang="ru-RU" sz="2400" dirty="0" err="1"/>
              <a:t>обмеженого</a:t>
            </a:r>
            <a:r>
              <a:rPr lang="ru-RU" sz="2400" dirty="0"/>
              <a:t> числа </a:t>
            </a:r>
            <a:r>
              <a:rPr lang="ru-RU" sz="2400" dirty="0" err="1"/>
              <a:t>інтерв'ю</a:t>
            </a:r>
            <a:r>
              <a:rPr lang="ru-RU" sz="2400" dirty="0"/>
              <a:t>, </a:t>
            </a:r>
            <a:r>
              <a:rPr lang="ru-RU" sz="2400" dirty="0" err="1"/>
              <a:t>щоб</a:t>
            </a:r>
            <a:r>
              <a:rPr lang="ru-RU" sz="2400" dirty="0"/>
              <a:t> </a:t>
            </a:r>
            <a:r>
              <a:rPr lang="ru-RU" sz="2400" dirty="0" err="1"/>
              <a:t>оцінити</a:t>
            </a:r>
            <a:r>
              <a:rPr lang="ru-RU" sz="2400" dirty="0"/>
              <a:t> </a:t>
            </a:r>
            <a:r>
              <a:rPr lang="ru-RU" sz="2400" dirty="0" err="1"/>
              <a:t>фаховий</a:t>
            </a:r>
            <a:r>
              <a:rPr lang="ru-RU" sz="2400" dirty="0"/>
              <a:t> </a:t>
            </a:r>
            <a:r>
              <a:rPr lang="ru-RU" sz="2400" dirty="0" err="1"/>
              <a:t>рівень</a:t>
            </a:r>
            <a:r>
              <a:rPr lang="ru-RU" sz="2400" dirty="0"/>
              <a:t> </a:t>
            </a:r>
            <a:r>
              <a:rPr lang="ru-RU" sz="2400" dirty="0" err="1"/>
              <a:t>проведених</a:t>
            </a:r>
            <a:r>
              <a:rPr lang="ru-RU" sz="2400" dirty="0"/>
              <a:t> </a:t>
            </a:r>
            <a:r>
              <a:rPr lang="ru-RU" sz="2400" dirty="0" err="1"/>
              <a:t>польових</a:t>
            </a:r>
            <a:r>
              <a:rPr lang="ru-RU" sz="2400" dirty="0"/>
              <a:t> </a:t>
            </a:r>
            <a:r>
              <a:rPr lang="ru-RU" sz="2400" dirty="0" err="1"/>
              <a:t>робіт</a:t>
            </a:r>
            <a:r>
              <a:rPr lang="ru-RU" sz="2400" dirty="0"/>
              <a:t>. При </a:t>
            </a:r>
            <a:r>
              <a:rPr lang="ru-RU" sz="2400" dirty="0" err="1"/>
              <a:t>деяких</a:t>
            </a:r>
            <a:r>
              <a:rPr lang="ru-RU" sz="2400" dirty="0"/>
              <a:t> видах </a:t>
            </a:r>
            <a:r>
              <a:rPr lang="ru-RU" sz="2400" dirty="0" err="1"/>
              <a:t>досліджень</a:t>
            </a:r>
            <a:r>
              <a:rPr lang="ru-RU" sz="2400" dirty="0"/>
              <a:t> </a:t>
            </a:r>
            <a:r>
              <a:rPr lang="ru-RU" sz="2400" dirty="0" err="1"/>
              <a:t>може</a:t>
            </a:r>
            <a:r>
              <a:rPr lang="ru-RU" sz="2400" dirty="0"/>
              <a:t> </a:t>
            </a:r>
            <a:r>
              <a:rPr lang="ru-RU" sz="2400" dirty="0" err="1"/>
              <a:t>знадобитися</a:t>
            </a:r>
            <a:r>
              <a:rPr lang="ru-RU" sz="2400" dirty="0"/>
              <a:t> </a:t>
            </a:r>
            <a:r>
              <a:rPr lang="ru-RU" sz="2400" dirty="0" err="1"/>
              <a:t>попередня</a:t>
            </a:r>
            <a:r>
              <a:rPr lang="ru-RU" sz="2400" dirty="0"/>
              <a:t> </a:t>
            </a:r>
            <a:r>
              <a:rPr lang="ru-RU" sz="2400" dirty="0" err="1"/>
              <a:t>згода</a:t>
            </a:r>
            <a:r>
              <a:rPr lang="ru-RU" sz="2400" dirty="0"/>
              <a:t> </a:t>
            </a:r>
            <a:r>
              <a:rPr lang="ru-RU" sz="2400" dirty="0" err="1"/>
              <a:t>інформатора</a:t>
            </a:r>
            <a:r>
              <a:rPr lang="ru-RU" sz="2400" dirty="0"/>
              <a:t> на </a:t>
            </a:r>
            <a:r>
              <a:rPr lang="ru-RU" sz="2400" dirty="0" err="1"/>
              <a:t>присутність</a:t>
            </a:r>
            <a:r>
              <a:rPr lang="ru-RU" sz="2400" dirty="0"/>
              <a:t> такого </a:t>
            </a:r>
            <a:r>
              <a:rPr lang="ru-RU" sz="2400" dirty="0" err="1"/>
              <a:t>спостерігача</a:t>
            </a:r>
            <a:r>
              <a:rPr lang="ru-RU" sz="2400" dirty="0"/>
              <a:t>. Клієнт </a:t>
            </a:r>
            <a:r>
              <a:rPr lang="ru-RU" sz="2400" dirty="0" err="1"/>
              <a:t>повинний</a:t>
            </a:r>
            <a:r>
              <a:rPr lang="ru-RU" sz="2400" dirty="0"/>
              <a:t> </a:t>
            </a:r>
            <a:r>
              <a:rPr lang="ru-RU" sz="2400" dirty="0" err="1"/>
              <a:t>компенсувати</a:t>
            </a:r>
            <a:r>
              <a:rPr lang="ru-RU" sz="2400" dirty="0"/>
              <a:t> </a:t>
            </a:r>
            <a:r>
              <a:rPr lang="ru-RU" sz="2400" dirty="0" err="1"/>
              <a:t>досліднику</a:t>
            </a:r>
            <a:r>
              <a:rPr lang="ru-RU" sz="2400" dirty="0"/>
              <a:t> </a:t>
            </a:r>
            <a:r>
              <a:rPr lang="ru-RU" sz="2400" dirty="0" err="1"/>
              <a:t>усі</a:t>
            </a:r>
            <a:r>
              <a:rPr lang="ru-RU" sz="2400" dirty="0"/>
              <a:t> </a:t>
            </a:r>
            <a:r>
              <a:rPr lang="ru-RU" sz="2400" dirty="0" err="1"/>
              <a:t>витрати</a:t>
            </a:r>
            <a:r>
              <a:rPr lang="ru-RU" sz="2400" dirty="0"/>
              <a:t>, </a:t>
            </a:r>
            <a:r>
              <a:rPr lang="ru-RU" sz="2400" dirty="0" err="1"/>
              <a:t>пов'язані</a:t>
            </a:r>
            <a:r>
              <a:rPr lang="ru-RU" sz="2400" dirty="0"/>
              <a:t> з </a:t>
            </a:r>
            <a:r>
              <a:rPr lang="ru-RU" sz="2400" dirty="0" err="1"/>
              <a:t>бажанням</a:t>
            </a:r>
            <a:r>
              <a:rPr lang="ru-RU" sz="2400" dirty="0"/>
              <a:t> бути </a:t>
            </a:r>
            <a:r>
              <a:rPr lang="ru-RU" sz="2400" dirty="0" err="1"/>
              <a:t>присутнім</a:t>
            </a:r>
            <a:r>
              <a:rPr lang="ru-RU" sz="2400" dirty="0"/>
              <a:t> при </a:t>
            </a:r>
            <a:r>
              <a:rPr lang="ru-RU" sz="2400" dirty="0" err="1"/>
              <a:t>інтерв'ю</a:t>
            </a:r>
            <a:r>
              <a:rPr lang="ru-RU" sz="2400" dirty="0"/>
              <a:t>, </a:t>
            </a:r>
            <a:r>
              <a:rPr lang="ru-RU" sz="2400" dirty="0" err="1"/>
              <a:t>оскільки</a:t>
            </a:r>
            <a:r>
              <a:rPr lang="ru-RU" sz="2400" dirty="0"/>
              <a:t> </a:t>
            </a:r>
            <a:r>
              <a:rPr lang="ru-RU" sz="2400" dirty="0" err="1"/>
              <a:t>його</a:t>
            </a:r>
            <a:r>
              <a:rPr lang="ru-RU" sz="2400" dirty="0"/>
              <a:t> </a:t>
            </a:r>
            <a:r>
              <a:rPr lang="ru-RU" sz="2400" dirty="0" err="1"/>
              <a:t>присутність</a:t>
            </a:r>
            <a:r>
              <a:rPr lang="ru-RU" sz="2400" dirty="0"/>
              <a:t> </a:t>
            </a:r>
            <a:r>
              <a:rPr lang="ru-RU" sz="2400" dirty="0" err="1"/>
              <a:t>може</a:t>
            </a:r>
            <a:r>
              <a:rPr lang="ru-RU" sz="2400" dirty="0"/>
              <a:t> </a:t>
            </a:r>
            <a:r>
              <a:rPr lang="ru-RU" sz="2400" dirty="0" err="1"/>
              <a:t>перешкоджати</a:t>
            </a:r>
            <a:r>
              <a:rPr lang="ru-RU" sz="2400" dirty="0"/>
              <a:t>, </a:t>
            </a:r>
            <a:r>
              <a:rPr lang="ru-RU" sz="2400" dirty="0" err="1"/>
              <a:t>затримати</a:t>
            </a:r>
            <a:r>
              <a:rPr lang="ru-RU" sz="2400" dirty="0"/>
              <a:t> </a:t>
            </a:r>
            <a:r>
              <a:rPr lang="ru-RU" sz="2400" dirty="0" err="1"/>
              <a:t>або</a:t>
            </a:r>
            <a:r>
              <a:rPr lang="ru-RU" sz="2400" dirty="0"/>
              <a:t> </a:t>
            </a:r>
            <a:r>
              <a:rPr lang="ru-RU" sz="2400" dirty="0" err="1"/>
              <a:t>збільшити</a:t>
            </a:r>
            <a:r>
              <a:rPr lang="ru-RU" sz="2400" dirty="0"/>
              <a:t> </a:t>
            </a:r>
            <a:r>
              <a:rPr lang="ru-RU" sz="2400" dirty="0" err="1"/>
              <a:t>вартість</a:t>
            </a:r>
            <a:r>
              <a:rPr lang="ru-RU" sz="2400" dirty="0"/>
              <a:t> </a:t>
            </a:r>
            <a:r>
              <a:rPr lang="ru-RU" sz="2400" dirty="0" err="1"/>
              <a:t>польових</a:t>
            </a:r>
            <a:r>
              <a:rPr lang="ru-RU" sz="2400" dirty="0"/>
              <a:t> </a:t>
            </a:r>
            <a:r>
              <a:rPr lang="ru-RU" sz="2400" dirty="0" err="1"/>
              <a:t>досліджень</a:t>
            </a:r>
            <a:r>
              <a:rPr lang="ru-RU" sz="2400" dirty="0"/>
              <a:t>. </a:t>
            </a:r>
          </a:p>
          <a:p>
            <a:endParaRPr lang="ru-RU" sz="2800" dirty="0"/>
          </a:p>
        </p:txBody>
      </p:sp>
    </p:spTree>
    <p:extLst>
      <p:ext uri="{BB962C8B-B14F-4D97-AF65-F5344CB8AC3E}">
        <p14:creationId xmlns:p14="http://schemas.microsoft.com/office/powerpoint/2010/main" val="34168196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51346" y="1268760"/>
            <a:ext cx="9132513" cy="553998"/>
          </a:xfrm>
          <a:prstGeom prst="rect">
            <a:avLst/>
          </a:prstGeom>
        </p:spPr>
        <p:txBody>
          <a:bodyPr wrap="square">
            <a:spAutoFit/>
          </a:bodyPr>
          <a:lstStyle/>
          <a:p>
            <a:pPr algn="ctr"/>
            <a:r>
              <a:rPr lang="ru-RU" sz="2800" dirty="0"/>
              <a:t> </a:t>
            </a:r>
            <a:r>
              <a:rPr lang="ru-RU" sz="3000" b="1" dirty="0"/>
              <a:t>Вимоги до </a:t>
            </a:r>
            <a:r>
              <a:rPr lang="ru-RU" sz="3000" b="1" dirty="0" err="1"/>
              <a:t>відносин</a:t>
            </a:r>
            <a:r>
              <a:rPr lang="ru-RU" sz="3000" b="1" dirty="0"/>
              <a:t> </a:t>
            </a:r>
            <a:r>
              <a:rPr lang="ru-RU" sz="3000" b="1" dirty="0" err="1"/>
              <a:t>між</a:t>
            </a:r>
            <a:r>
              <a:rPr lang="ru-RU" sz="3000" b="1" dirty="0"/>
              <a:t> </a:t>
            </a:r>
            <a:r>
              <a:rPr lang="ru-RU" sz="3000" b="1" dirty="0" err="1"/>
              <a:t>замовником</a:t>
            </a:r>
            <a:r>
              <a:rPr lang="ru-RU" sz="3000" b="1" dirty="0"/>
              <a:t> і </a:t>
            </a:r>
            <a:r>
              <a:rPr lang="ru-RU" sz="3000" b="1" dirty="0" err="1"/>
              <a:t>підрядником</a:t>
            </a:r>
            <a:endParaRPr lang="ru-RU" sz="3000" b="1" dirty="0"/>
          </a:p>
        </p:txBody>
      </p:sp>
      <p:sp>
        <p:nvSpPr>
          <p:cNvPr id="4" name="Прямоугольник 3">
            <a:extLst>
              <a:ext uri="{FF2B5EF4-FFF2-40B4-BE49-F238E27FC236}">
                <a16:creationId xmlns:a16="http://schemas.microsoft.com/office/drawing/2014/main" id="{CAE6C3E5-4ECC-E246-B0D2-C2ED2B9FA282}"/>
              </a:ext>
            </a:extLst>
          </p:cNvPr>
          <p:cNvSpPr/>
          <p:nvPr/>
        </p:nvSpPr>
        <p:spPr>
          <a:xfrm>
            <a:off x="2228911" y="2492896"/>
            <a:ext cx="4572000" cy="369332"/>
          </a:xfrm>
          <a:prstGeom prst="rect">
            <a:avLst/>
          </a:prstGeom>
        </p:spPr>
        <p:txBody>
          <a:bodyPr>
            <a:spAutoFit/>
          </a:bodyPr>
          <a:lstStyle/>
          <a:p>
            <a:r>
              <a:rPr lang="ru-RU" dirty="0"/>
              <a:t> </a:t>
            </a:r>
          </a:p>
        </p:txBody>
      </p:sp>
      <p:sp>
        <p:nvSpPr>
          <p:cNvPr id="2" name="Прямоугольник 1">
            <a:extLst>
              <a:ext uri="{FF2B5EF4-FFF2-40B4-BE49-F238E27FC236}">
                <a16:creationId xmlns:a16="http://schemas.microsoft.com/office/drawing/2014/main" id="{820257B3-8D87-2A4A-AA00-B4DF1B8BCFA5}"/>
              </a:ext>
            </a:extLst>
          </p:cNvPr>
          <p:cNvSpPr/>
          <p:nvPr/>
        </p:nvSpPr>
        <p:spPr>
          <a:xfrm>
            <a:off x="539552" y="2525543"/>
            <a:ext cx="8280920" cy="523220"/>
          </a:xfrm>
          <a:prstGeom prst="rect">
            <a:avLst/>
          </a:prstGeom>
        </p:spPr>
        <p:txBody>
          <a:bodyPr wrap="square">
            <a:spAutoFit/>
          </a:bodyPr>
          <a:lstStyle/>
          <a:p>
            <a:r>
              <a:rPr lang="ru-RU" sz="2800" dirty="0"/>
              <a:t> </a:t>
            </a:r>
          </a:p>
        </p:txBody>
      </p:sp>
      <p:sp>
        <p:nvSpPr>
          <p:cNvPr id="5" name="Прямоугольник 4">
            <a:extLst>
              <a:ext uri="{FF2B5EF4-FFF2-40B4-BE49-F238E27FC236}">
                <a16:creationId xmlns:a16="http://schemas.microsoft.com/office/drawing/2014/main" id="{8F406BFB-48EF-4942-8184-EC1E7FB97B6F}"/>
              </a:ext>
            </a:extLst>
          </p:cNvPr>
          <p:cNvSpPr/>
          <p:nvPr/>
        </p:nvSpPr>
        <p:spPr>
          <a:xfrm>
            <a:off x="0" y="1988840"/>
            <a:ext cx="9144000" cy="4955203"/>
          </a:xfrm>
          <a:prstGeom prst="rect">
            <a:avLst/>
          </a:prstGeom>
        </p:spPr>
        <p:txBody>
          <a:bodyPr wrap="square">
            <a:spAutoFit/>
          </a:bodyPr>
          <a:lstStyle/>
          <a:p>
            <a:r>
              <a:rPr lang="ru-RU" dirty="0"/>
              <a:t> </a:t>
            </a:r>
            <a:r>
              <a:rPr lang="ru-RU" sz="3000" b="1" dirty="0"/>
              <a:t>«</a:t>
            </a:r>
            <a:r>
              <a:rPr lang="ru-RU" sz="3200" b="1" dirty="0"/>
              <a:t>Права </a:t>
            </a:r>
            <a:r>
              <a:rPr lang="ru-RU" sz="3200" b="1" dirty="0" err="1"/>
              <a:t>клієнта</a:t>
            </a:r>
            <a:r>
              <a:rPr lang="ru-RU" sz="3200" b="1" dirty="0"/>
              <a:t> на </a:t>
            </a:r>
            <a:r>
              <a:rPr lang="ru-RU" sz="3200" b="1" dirty="0" err="1"/>
              <a:t>одержання</a:t>
            </a:r>
            <a:r>
              <a:rPr lang="ru-RU" sz="3200" b="1" dirty="0"/>
              <a:t> </a:t>
            </a:r>
            <a:r>
              <a:rPr lang="ru-RU" sz="3200" b="1" dirty="0" err="1"/>
              <a:t>інформації</a:t>
            </a:r>
            <a:r>
              <a:rPr lang="ru-RU" sz="3200" b="1" dirty="0"/>
              <a:t> </a:t>
            </a:r>
          </a:p>
          <a:p>
            <a:r>
              <a:rPr lang="ru-RU" sz="3200" b="1" dirty="0"/>
              <a:t>   про </a:t>
            </a:r>
            <a:r>
              <a:rPr lang="ru-RU" sz="3200" b="1" dirty="0" err="1"/>
              <a:t>здійснюваний</a:t>
            </a:r>
            <a:r>
              <a:rPr lang="ru-RU" sz="3200" b="1" dirty="0"/>
              <a:t> проект</a:t>
            </a:r>
            <a:r>
              <a:rPr lang="ru-RU" sz="3000" b="1" dirty="0"/>
              <a:t>» </a:t>
            </a:r>
          </a:p>
          <a:p>
            <a:r>
              <a:rPr lang="ru-RU" sz="2800" dirty="0"/>
              <a:t>Якщо два </a:t>
            </a:r>
            <a:r>
              <a:rPr lang="ru-RU" sz="2800" dirty="0" err="1"/>
              <a:t>або</a:t>
            </a:r>
            <a:r>
              <a:rPr lang="ru-RU" sz="2800" dirty="0"/>
              <a:t> </a:t>
            </a:r>
            <a:r>
              <a:rPr lang="ru-RU" sz="2800" dirty="0" err="1"/>
              <a:t>більш</a:t>
            </a:r>
            <a:r>
              <a:rPr lang="ru-RU" sz="2800" dirty="0"/>
              <a:t> </a:t>
            </a:r>
            <a:r>
              <a:rPr lang="ru-RU" sz="2800" dirty="0" err="1"/>
              <a:t>дослідження</a:t>
            </a:r>
            <a:r>
              <a:rPr lang="ru-RU" sz="2800" dirty="0"/>
              <a:t> </a:t>
            </a:r>
            <a:r>
              <a:rPr lang="ru-RU" sz="2800" dirty="0" err="1"/>
              <a:t>комбінуються</a:t>
            </a:r>
            <a:r>
              <a:rPr lang="ru-RU" sz="2800" dirty="0"/>
              <a:t> ; в </a:t>
            </a:r>
            <a:r>
              <a:rPr lang="ru-RU" sz="2800" dirty="0" err="1"/>
              <a:t>одне</a:t>
            </a:r>
            <a:r>
              <a:rPr lang="ru-RU" sz="2800" dirty="0"/>
              <a:t> </a:t>
            </a:r>
            <a:r>
              <a:rPr lang="ru-RU" sz="2800" dirty="0" err="1"/>
              <a:t>інтерв'ю</a:t>
            </a:r>
            <a:r>
              <a:rPr lang="ru-RU" sz="2800" dirty="0"/>
              <a:t> </a:t>
            </a:r>
            <a:r>
              <a:rPr lang="ru-RU" sz="2800" dirty="0" err="1"/>
              <a:t>або</a:t>
            </a:r>
            <a:r>
              <a:rPr lang="ru-RU" sz="2800" dirty="0"/>
              <a:t> </a:t>
            </a:r>
            <a:r>
              <a:rPr lang="ru-RU" sz="2800" dirty="0" err="1"/>
              <a:t>одне</a:t>
            </a:r>
            <a:r>
              <a:rPr lang="ru-RU" sz="2800" dirty="0"/>
              <a:t> </a:t>
            </a:r>
            <a:r>
              <a:rPr lang="ru-RU" sz="2800" dirty="0" err="1"/>
              <a:t>дослідження</a:t>
            </a:r>
            <a:r>
              <a:rPr lang="ru-RU" sz="2800" dirty="0"/>
              <a:t> </a:t>
            </a:r>
            <a:r>
              <a:rPr lang="ru-RU" sz="2800" dirty="0" err="1"/>
              <a:t>виконується</a:t>
            </a:r>
            <a:r>
              <a:rPr lang="ru-RU" sz="2800" dirty="0"/>
              <a:t> з </a:t>
            </a:r>
            <a:r>
              <a:rPr lang="ru-RU" sz="2800" dirty="0" err="1"/>
              <a:t>доручення</a:t>
            </a:r>
            <a:r>
              <a:rPr lang="ru-RU" sz="2800" dirty="0"/>
              <a:t> </a:t>
            </a:r>
            <a:r>
              <a:rPr lang="ru-RU" sz="2800" dirty="0" err="1"/>
              <a:t>більш</a:t>
            </a:r>
            <a:r>
              <a:rPr lang="ru-RU" sz="2800" dirty="0"/>
              <a:t> </a:t>
            </a:r>
            <a:r>
              <a:rPr lang="ru-RU" sz="2800" dirty="0" err="1"/>
              <a:t>ніж</a:t>
            </a:r>
            <a:r>
              <a:rPr lang="ru-RU" sz="2800" dirty="0"/>
              <a:t> одного </a:t>
            </a:r>
            <a:r>
              <a:rPr lang="ru-RU" sz="2800" dirty="0" err="1"/>
              <a:t>клієнта</a:t>
            </a:r>
            <a:r>
              <a:rPr lang="ru-RU" sz="2800" dirty="0"/>
              <a:t> </a:t>
            </a:r>
            <a:r>
              <a:rPr lang="ru-RU" sz="2800" dirty="0" err="1"/>
              <a:t>або</a:t>
            </a:r>
            <a:r>
              <a:rPr lang="ru-RU" sz="2800" dirty="0"/>
              <a:t> </a:t>
            </a:r>
            <a:r>
              <a:rPr lang="ru-RU" sz="2800" dirty="0" err="1"/>
              <a:t>результати</a:t>
            </a:r>
            <a:r>
              <a:rPr lang="ru-RU" sz="2800" dirty="0"/>
              <a:t> </a:t>
            </a:r>
            <a:r>
              <a:rPr lang="ru-RU" sz="2800" dirty="0" err="1"/>
              <a:t>дослідження</a:t>
            </a:r>
            <a:r>
              <a:rPr lang="ru-RU" sz="2800" dirty="0"/>
              <a:t> </a:t>
            </a:r>
            <a:r>
              <a:rPr lang="ru-RU" sz="2800" dirty="0" err="1"/>
              <a:t>будуть</a:t>
            </a:r>
            <a:r>
              <a:rPr lang="ru-RU" sz="2800" dirty="0"/>
              <a:t> [ </a:t>
            </a:r>
            <a:r>
              <a:rPr lang="ru-RU" sz="2800" dirty="0" err="1"/>
              <a:t>доступні</a:t>
            </a:r>
            <a:r>
              <a:rPr lang="ru-RU" sz="2800" dirty="0"/>
              <a:t> на </a:t>
            </a:r>
            <a:r>
              <a:rPr lang="ru-RU" sz="2800" dirty="0" err="1"/>
              <a:t>основі</a:t>
            </a:r>
            <a:r>
              <a:rPr lang="ru-RU" sz="2800" dirty="0"/>
              <a:t> </a:t>
            </a:r>
            <a:r>
              <a:rPr lang="ru-RU" sz="2800" dirty="0" err="1"/>
              <a:t>підписки</a:t>
            </a:r>
            <a:r>
              <a:rPr lang="ru-RU" sz="2800" dirty="0"/>
              <a:t> </a:t>
            </a:r>
            <a:r>
              <a:rPr lang="ru-RU" sz="2800" dirty="0" err="1"/>
              <a:t>іншим</a:t>
            </a:r>
            <a:r>
              <a:rPr lang="ru-RU" sz="2800" dirty="0"/>
              <a:t> </a:t>
            </a:r>
            <a:r>
              <a:rPr lang="ru-RU" sz="2800" dirty="0" err="1"/>
              <a:t>потенційним</a:t>
            </a:r>
            <a:r>
              <a:rPr lang="ru-RU" sz="2800" dirty="0"/>
              <a:t> </a:t>
            </a:r>
            <a:r>
              <a:rPr lang="ru-RU" sz="2800" dirty="0" err="1"/>
              <a:t>клієнтам</a:t>
            </a:r>
            <a:r>
              <a:rPr lang="ru-RU" sz="2800" dirty="0"/>
              <a:t>, те (</a:t>
            </a:r>
            <a:r>
              <a:rPr lang="ru-RU" sz="2800" dirty="0" err="1"/>
              <a:t>кожний</a:t>
            </a:r>
            <a:r>
              <a:rPr lang="ru-RU" sz="2800" dirty="0"/>
              <a:t> </a:t>
            </a:r>
            <a:r>
              <a:rPr lang="ru-RU" sz="2800" dirty="0" err="1"/>
              <a:t>із</a:t>
            </a:r>
            <a:r>
              <a:rPr lang="ru-RU" sz="2800" dirty="0"/>
              <a:t> </a:t>
            </a:r>
            <a:r>
              <a:rPr lang="ru-RU" sz="2800" dirty="0" err="1"/>
              <a:t>зацікавлених</a:t>
            </a:r>
            <a:r>
              <a:rPr lang="ru-RU" sz="2800" dirty="0"/>
              <a:t> </a:t>
            </a:r>
            <a:r>
              <a:rPr lang="ru-RU" sz="2800" dirty="0" err="1"/>
              <a:t>клієнтів</a:t>
            </a:r>
            <a:r>
              <a:rPr lang="ru-RU" sz="2800" dirty="0"/>
              <a:t> </a:t>
            </a:r>
            <a:r>
              <a:rPr lang="ru-RU" sz="2800" dirty="0" err="1"/>
              <a:t>повинний</a:t>
            </a:r>
            <a:r>
              <a:rPr lang="ru-RU" sz="2800" dirty="0"/>
              <a:t> бути </a:t>
            </a:r>
            <a:r>
              <a:rPr lang="ru-RU" sz="2800" dirty="0" err="1"/>
              <a:t>сповіщений</a:t>
            </a:r>
            <a:r>
              <a:rPr lang="ru-RU" sz="2800" dirty="0"/>
              <a:t> </a:t>
            </a:r>
            <a:r>
              <a:rPr lang="ru-RU" sz="2800" dirty="0" err="1"/>
              <a:t>заздалегідь</a:t>
            </a:r>
            <a:r>
              <a:rPr lang="ru-RU" sz="2800" dirty="0"/>
              <a:t>, </a:t>
            </a:r>
            <a:r>
              <a:rPr lang="ru-RU" sz="2800" dirty="0" err="1"/>
              <a:t>що</a:t>
            </a:r>
            <a:r>
              <a:rPr lang="ru-RU" sz="2800" dirty="0"/>
              <a:t> </a:t>
            </a:r>
            <a:r>
              <a:rPr lang="ru-RU" sz="2800" dirty="0" err="1"/>
              <a:t>дане</a:t>
            </a:r>
            <a:r>
              <a:rPr lang="ru-RU" sz="2800" dirty="0"/>
              <a:t> </a:t>
            </a:r>
            <a:r>
              <a:rPr lang="ru-RU" sz="2800" dirty="0" err="1"/>
              <a:t>дослідження</a:t>
            </a:r>
            <a:r>
              <a:rPr lang="ru-RU" sz="2800" dirty="0"/>
              <a:t> і </a:t>
            </a:r>
            <a:r>
              <a:rPr lang="ru-RU" sz="2800" dirty="0" err="1"/>
              <a:t>послуга</a:t>
            </a:r>
            <a:r>
              <a:rPr lang="ru-RU" sz="2800" dirty="0"/>
              <a:t> не </a:t>
            </a:r>
            <a:r>
              <a:rPr lang="ru-RU" sz="2800" dirty="0" err="1"/>
              <a:t>пропонуються</a:t>
            </a:r>
            <a:r>
              <a:rPr lang="ru-RU" sz="2800" dirty="0"/>
              <a:t> на </a:t>
            </a:r>
            <a:r>
              <a:rPr lang="ru-RU" sz="2800" dirty="0" err="1"/>
              <a:t>винятковій</a:t>
            </a:r>
            <a:r>
              <a:rPr lang="ru-RU" sz="2800" dirty="0"/>
              <a:t> </a:t>
            </a:r>
            <a:r>
              <a:rPr lang="ru-RU" sz="2800" dirty="0" err="1"/>
              <a:t>основі</a:t>
            </a:r>
            <a:r>
              <a:rPr lang="ru-RU" sz="2800" dirty="0"/>
              <a:t>. </a:t>
            </a:r>
            <a:r>
              <a:rPr lang="ru-RU" sz="2800" dirty="0" err="1"/>
              <a:t>Ідентифікація</a:t>
            </a:r>
            <a:r>
              <a:rPr lang="ru-RU" sz="2800" dirty="0"/>
              <a:t> </a:t>
            </a:r>
            <a:r>
              <a:rPr lang="ru-RU" sz="2800" dirty="0" err="1"/>
              <a:t>інших</a:t>
            </a:r>
            <a:r>
              <a:rPr lang="ru-RU" sz="2800" dirty="0"/>
              <a:t> </a:t>
            </a:r>
            <a:r>
              <a:rPr lang="ru-RU" sz="2800" dirty="0" err="1"/>
              <a:t>клієнтів</a:t>
            </a:r>
            <a:r>
              <a:rPr lang="ru-RU" sz="2800" dirty="0"/>
              <a:t> </a:t>
            </a:r>
            <a:r>
              <a:rPr lang="ru-RU" sz="2800" dirty="0" err="1"/>
              <a:t>або</a:t>
            </a:r>
            <a:r>
              <a:rPr lang="ru-RU" sz="2800" dirty="0"/>
              <a:t> </a:t>
            </a:r>
            <a:r>
              <a:rPr lang="ru-RU" sz="2800" dirty="0" err="1"/>
              <a:t>потенційних</a:t>
            </a:r>
            <a:r>
              <a:rPr lang="ru-RU" sz="2800" dirty="0"/>
              <a:t> </a:t>
            </a:r>
            <a:r>
              <a:rPr lang="ru-RU" sz="2800" dirty="0" err="1"/>
              <a:t>клієнтів</a:t>
            </a:r>
            <a:r>
              <a:rPr lang="ru-RU" sz="2800" dirty="0"/>
              <a:t> у </a:t>
            </a:r>
            <a:r>
              <a:rPr lang="ru-RU" sz="2800" dirty="0" err="1"/>
              <a:t>цьому</a:t>
            </a:r>
            <a:r>
              <a:rPr lang="ru-RU" sz="2800" dirty="0"/>
              <a:t> </a:t>
            </a:r>
            <a:r>
              <a:rPr lang="ru-RU" sz="2800" dirty="0" err="1"/>
              <a:t>випадку</a:t>
            </a:r>
            <a:r>
              <a:rPr lang="ru-RU" sz="2800" dirty="0"/>
              <a:t> не </a:t>
            </a:r>
            <a:r>
              <a:rPr lang="ru-RU" sz="2800" dirty="0" err="1"/>
              <a:t>обов'язкова</a:t>
            </a:r>
            <a:r>
              <a:rPr lang="ru-RU" sz="2800" dirty="0"/>
              <a:t>.</a:t>
            </a:r>
          </a:p>
        </p:txBody>
      </p:sp>
    </p:spTree>
    <p:extLst>
      <p:ext uri="{BB962C8B-B14F-4D97-AF65-F5344CB8AC3E}">
        <p14:creationId xmlns:p14="http://schemas.microsoft.com/office/powerpoint/2010/main" val="1258966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2" name="Прямоугольник 1"/>
          <p:cNvSpPr/>
          <p:nvPr/>
        </p:nvSpPr>
        <p:spPr>
          <a:xfrm>
            <a:off x="395536" y="1268760"/>
            <a:ext cx="8352928" cy="569386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black"/>
                </a:solidFill>
              </a:rPr>
              <a:t>Lecture plan</a:t>
            </a:r>
            <a:endParaRPr kumimoji="0" lang="uk-UA" sz="2800" b="1" i="0" u="none" strike="noStrike" kern="1200" cap="none" spc="0" normalizeH="0" baseline="0" noProof="0" dirty="0">
              <a:ln>
                <a:noFill/>
              </a:ln>
              <a:solidFill>
                <a:prstClr val="black"/>
              </a:solidFill>
              <a:effectLst/>
              <a:uLnTx/>
              <a:uFillTx/>
              <a:ea typeface="+mn-ea"/>
              <a:cs typeface="+mn-cs"/>
            </a:endParaRPr>
          </a:p>
          <a:p>
            <a:r>
              <a:rPr lang="en-GB" sz="2400" dirty="0"/>
              <a:t>1. The place of marketing research in the research system.</a:t>
            </a:r>
            <a:endParaRPr lang="ru-RU" sz="2400" dirty="0"/>
          </a:p>
          <a:p>
            <a:r>
              <a:rPr lang="en-GB" sz="2400" dirty="0"/>
              <a:t>2. Marketing research as a result and as a factor in the system of research.</a:t>
            </a:r>
            <a:endParaRPr lang="ru-RU" sz="2400" dirty="0"/>
          </a:p>
          <a:p>
            <a:r>
              <a:rPr lang="en-GB" sz="2400" dirty="0"/>
              <a:t>3. Content of international professional codes and standards; codes of ESOMAR. </a:t>
            </a:r>
            <a:endParaRPr lang="ru-RU" sz="2400" dirty="0"/>
          </a:p>
          <a:p>
            <a:r>
              <a:rPr lang="en-GB" sz="2400" dirty="0"/>
              <a:t>4. Requirements to the relationship between the customer and the contractor that recorded in the codes and standards of marketing research. </a:t>
            </a:r>
            <a:endParaRPr lang="ru-RU" sz="2400" dirty="0"/>
          </a:p>
          <a:p>
            <a:r>
              <a:rPr lang="en-GB" sz="2400" dirty="0"/>
              <a:t>5. Examples and consequences of non-compliance; economic, social, and mental causes of violations of the standards in marketing researches. </a:t>
            </a:r>
            <a:endParaRPr lang="ru-RU" sz="2400" dirty="0"/>
          </a:p>
          <a:p>
            <a:r>
              <a:rPr lang="en-GB" sz="2400" dirty="0"/>
              <a:t>6. Negative impact of standards violations on the business.</a:t>
            </a:r>
            <a:endParaRPr lang="ru-RU" sz="2400" dirty="0"/>
          </a:p>
          <a:p>
            <a:r>
              <a:rPr lang="en-GB" sz="2400" dirty="0"/>
              <a:t>7. Prospects for control mechanisms of marketing researches standards in Ukraine.</a:t>
            </a:r>
            <a:endParaRPr lang="ru-RU" sz="2400" dirty="0"/>
          </a:p>
        </p:txBody>
      </p:sp>
    </p:spTree>
    <p:extLst>
      <p:ext uri="{BB962C8B-B14F-4D97-AF65-F5344CB8AC3E}">
        <p14:creationId xmlns:p14="http://schemas.microsoft.com/office/powerpoint/2010/main" val="17116610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725C68B6-61C2-468F-89AB-4B9F7531AA68}" type="slidenum">
              <a:rPr lang="ru-RU" smtClean="0"/>
              <a:pPr/>
              <a:t>40</a:t>
            </a:fld>
            <a:endParaRPr lang="ru-RU"/>
          </a:p>
        </p:txBody>
      </p:sp>
      <p:sp>
        <p:nvSpPr>
          <p:cNvPr id="5" name="Прямоугольник 4"/>
          <p:cNvSpPr/>
          <p:nvPr/>
        </p:nvSpPr>
        <p:spPr>
          <a:xfrm>
            <a:off x="683568" y="3284984"/>
            <a:ext cx="8280920" cy="846386"/>
          </a:xfrm>
          <a:prstGeom prst="rect">
            <a:avLst/>
          </a:prstGeom>
        </p:spPr>
        <p:txBody>
          <a:bodyPr wrap="square">
            <a:spAutoFit/>
          </a:bodyPr>
          <a:lstStyle/>
          <a:p>
            <a:pPr algn="ctr"/>
            <a:r>
              <a:rPr lang="uk-UA" sz="4900" dirty="0">
                <a:solidFill>
                  <a:srgbClr val="002060"/>
                </a:solidFill>
                <a:effectLst>
                  <a:outerShdw blurRad="38100" dist="38100" dir="2700000" algn="tl">
                    <a:srgbClr val="000000">
                      <a:alpha val="43137"/>
                    </a:srgbClr>
                  </a:outerShdw>
                </a:effectLst>
                <a:ea typeface="+mj-ea"/>
                <a:cs typeface="+mj-cs"/>
              </a:rPr>
              <a:t>Дякую за увагу</a:t>
            </a:r>
            <a:endParaRPr lang="ru-RU" dirty="0"/>
          </a:p>
        </p:txBody>
      </p:sp>
    </p:spTree>
    <p:extLst>
      <p:ext uri="{BB962C8B-B14F-4D97-AF65-F5344CB8AC3E}">
        <p14:creationId xmlns:p14="http://schemas.microsoft.com/office/powerpoint/2010/main" val="3520435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899592" y="1503221"/>
            <a:ext cx="7657737" cy="584775"/>
          </a:xfrm>
          <a:prstGeom prst="rect">
            <a:avLst/>
          </a:prstGeom>
        </p:spPr>
        <p:txBody>
          <a:bodyPr wrap="none">
            <a:spAutoFit/>
          </a:bodyPr>
          <a:lstStyle/>
          <a:p>
            <a:r>
              <a:rPr lang="ru-RU" sz="3200" b="1" dirty="0"/>
              <a:t>ПОНЯТТЯ СТАНДАРТУ ТА ЙОГО ЕВОЛЮЦІЯ</a:t>
            </a:r>
          </a:p>
        </p:txBody>
      </p:sp>
      <p:sp>
        <p:nvSpPr>
          <p:cNvPr id="4" name="Прямоугольник 3">
            <a:extLst>
              <a:ext uri="{FF2B5EF4-FFF2-40B4-BE49-F238E27FC236}">
                <a16:creationId xmlns:a16="http://schemas.microsoft.com/office/drawing/2014/main" id="{219B1EF7-9A4D-0A4E-8539-E1A74026BEF7}"/>
              </a:ext>
            </a:extLst>
          </p:cNvPr>
          <p:cNvSpPr/>
          <p:nvPr/>
        </p:nvSpPr>
        <p:spPr>
          <a:xfrm>
            <a:off x="251520" y="2132856"/>
            <a:ext cx="8784976" cy="4401205"/>
          </a:xfrm>
          <a:prstGeom prst="rect">
            <a:avLst/>
          </a:prstGeom>
        </p:spPr>
        <p:txBody>
          <a:bodyPr wrap="square">
            <a:spAutoFit/>
          </a:bodyPr>
          <a:lstStyle/>
          <a:p>
            <a:r>
              <a:rPr lang="ru-RU" sz="2800" b="1" dirty="0"/>
              <a:t>Стандарт</a:t>
            </a:r>
            <a:r>
              <a:rPr lang="ru-RU" sz="2800" dirty="0"/>
              <a:t> — </a:t>
            </a:r>
            <a:r>
              <a:rPr lang="ru-RU" sz="2800" dirty="0" err="1"/>
              <a:t>нормативний</a:t>
            </a:r>
            <a:r>
              <a:rPr lang="ru-RU" sz="2800" dirty="0"/>
              <a:t> документ, </a:t>
            </a:r>
            <a:r>
              <a:rPr lang="ru-RU" sz="2800" dirty="0" err="1"/>
              <a:t>заснований</a:t>
            </a:r>
            <a:r>
              <a:rPr lang="ru-RU" sz="2800" dirty="0"/>
              <a:t> на </a:t>
            </a:r>
            <a:r>
              <a:rPr lang="ru-RU" sz="2800" dirty="0" err="1"/>
              <a:t>консенсусі</a:t>
            </a:r>
            <a:r>
              <a:rPr lang="ru-RU" sz="2800" dirty="0"/>
              <a:t>, </a:t>
            </a:r>
            <a:r>
              <a:rPr lang="ru-RU" sz="2800" dirty="0" err="1"/>
              <a:t>прийнятий</a:t>
            </a:r>
            <a:r>
              <a:rPr lang="ru-RU" sz="2800" dirty="0"/>
              <a:t> </a:t>
            </a:r>
            <a:r>
              <a:rPr lang="ru-RU" sz="2800" dirty="0" err="1"/>
              <a:t>визнаним</a:t>
            </a:r>
            <a:r>
              <a:rPr lang="ru-RU" sz="2800" dirty="0"/>
              <a:t> органом, </a:t>
            </a:r>
            <a:r>
              <a:rPr lang="ru-RU" sz="2800" dirty="0" err="1"/>
              <a:t>що</a:t>
            </a:r>
            <a:r>
              <a:rPr lang="ru-RU" sz="2800" dirty="0"/>
              <a:t> </a:t>
            </a:r>
            <a:r>
              <a:rPr lang="ru-RU" sz="2800" dirty="0" err="1"/>
              <a:t>встановлює</a:t>
            </a:r>
            <a:r>
              <a:rPr lang="ru-RU" sz="2800" dirty="0"/>
              <a:t> для </a:t>
            </a:r>
            <a:r>
              <a:rPr lang="ru-RU" sz="2800" dirty="0" err="1"/>
              <a:t>загального</a:t>
            </a:r>
            <a:r>
              <a:rPr lang="ru-RU" sz="2800" dirty="0"/>
              <a:t> і </a:t>
            </a:r>
            <a:r>
              <a:rPr lang="ru-RU" sz="2800" dirty="0" err="1"/>
              <a:t>неодноразового</a:t>
            </a:r>
            <a:r>
              <a:rPr lang="ru-RU" sz="2800" dirty="0"/>
              <a:t> </a:t>
            </a:r>
            <a:r>
              <a:rPr lang="ru-RU" sz="2800" dirty="0" err="1"/>
              <a:t>використання</a:t>
            </a:r>
            <a:r>
              <a:rPr lang="ru-RU" sz="2800" dirty="0"/>
              <a:t> правила, </a:t>
            </a:r>
            <a:r>
              <a:rPr lang="ru-RU" sz="2800" dirty="0" err="1"/>
              <a:t>настанови</a:t>
            </a:r>
            <a:r>
              <a:rPr lang="ru-RU" sz="2800" dirty="0"/>
              <a:t> </a:t>
            </a:r>
            <a:r>
              <a:rPr lang="ru-RU" sz="2800" dirty="0" err="1"/>
              <a:t>або</a:t>
            </a:r>
            <a:r>
              <a:rPr lang="ru-RU" sz="2800" dirty="0"/>
              <a:t> характеристики </a:t>
            </a:r>
            <a:r>
              <a:rPr lang="ru-RU" sz="2800" dirty="0" err="1"/>
              <a:t>щодо</a:t>
            </a:r>
            <a:r>
              <a:rPr lang="ru-RU" sz="2800" dirty="0"/>
              <a:t> </a:t>
            </a:r>
            <a:r>
              <a:rPr lang="ru-RU" sz="2800" dirty="0" err="1"/>
              <a:t>діяльності</a:t>
            </a:r>
            <a:r>
              <a:rPr lang="ru-RU" sz="2800" dirty="0"/>
              <a:t> </a:t>
            </a:r>
            <a:r>
              <a:rPr lang="ru-RU" sz="2800" dirty="0" err="1"/>
              <a:t>чи</a:t>
            </a:r>
            <a:r>
              <a:rPr lang="ru-RU" sz="2800" dirty="0"/>
              <a:t> </a:t>
            </a:r>
            <a:r>
              <a:rPr lang="ru-RU" sz="2800" dirty="0" err="1"/>
              <a:t>її</a:t>
            </a:r>
            <a:r>
              <a:rPr lang="ru-RU" sz="2800" dirty="0"/>
              <a:t> </a:t>
            </a:r>
            <a:r>
              <a:rPr lang="ru-RU" sz="2800" dirty="0" err="1"/>
              <a:t>результатів</a:t>
            </a:r>
            <a:r>
              <a:rPr lang="ru-RU" sz="2800" dirty="0"/>
              <a:t>, та </a:t>
            </a:r>
            <a:r>
              <a:rPr lang="ru-RU" sz="2800" dirty="0" err="1"/>
              <a:t>спрямований</a:t>
            </a:r>
            <a:r>
              <a:rPr lang="ru-RU" sz="2800" dirty="0"/>
              <a:t> на </a:t>
            </a:r>
            <a:r>
              <a:rPr lang="ru-RU" sz="2800" dirty="0" err="1"/>
              <a:t>досягнення</a:t>
            </a:r>
            <a:r>
              <a:rPr lang="ru-RU" sz="2800" dirty="0"/>
              <a:t> оптимального </a:t>
            </a:r>
            <a:r>
              <a:rPr lang="ru-RU" sz="2800" dirty="0" err="1"/>
              <a:t>ступеня</a:t>
            </a:r>
            <a:r>
              <a:rPr lang="ru-RU" sz="2800" dirty="0"/>
              <a:t> </a:t>
            </a:r>
            <a:r>
              <a:rPr lang="ru-RU" sz="2800" dirty="0" err="1"/>
              <a:t>впорядкованості</a:t>
            </a:r>
            <a:r>
              <a:rPr lang="ru-RU" sz="2800" dirty="0"/>
              <a:t> в </a:t>
            </a:r>
            <a:r>
              <a:rPr lang="ru-RU" sz="2800" dirty="0" err="1"/>
              <a:t>певній</a:t>
            </a:r>
            <a:r>
              <a:rPr lang="ru-RU" sz="2800" dirty="0"/>
              <a:t> </a:t>
            </a:r>
            <a:r>
              <a:rPr lang="ru-RU" sz="2800" dirty="0" err="1"/>
              <a:t>сфері</a:t>
            </a:r>
            <a:r>
              <a:rPr lang="ru-RU" sz="2800" dirty="0"/>
              <a:t>.</a:t>
            </a:r>
          </a:p>
          <a:p>
            <a:r>
              <a:rPr lang="ru-RU" sz="2800" b="1" dirty="0"/>
              <a:t>Стандарт</a:t>
            </a:r>
            <a:r>
              <a:rPr lang="ru-RU" sz="2800" dirty="0"/>
              <a:t> </a:t>
            </a:r>
            <a:r>
              <a:rPr lang="ru-RU" sz="2800" dirty="0" err="1"/>
              <a:t>може</a:t>
            </a:r>
            <a:r>
              <a:rPr lang="ru-RU" sz="2800" dirty="0"/>
              <a:t> </a:t>
            </a:r>
            <a:r>
              <a:rPr lang="ru-RU" sz="2800" dirty="0" err="1"/>
              <a:t>містити</a:t>
            </a:r>
            <a:r>
              <a:rPr lang="ru-RU" sz="2800" dirty="0"/>
              <a:t> </a:t>
            </a:r>
            <a:r>
              <a:rPr lang="ru-RU" sz="2800" dirty="0" err="1"/>
              <a:t>вимоги</a:t>
            </a:r>
            <a:r>
              <a:rPr lang="ru-RU" sz="2800" dirty="0"/>
              <a:t> до </a:t>
            </a:r>
            <a:r>
              <a:rPr lang="ru-RU" sz="2800" dirty="0" err="1"/>
              <a:t>термінології</a:t>
            </a:r>
            <a:r>
              <a:rPr lang="ru-RU" sz="2800" dirty="0"/>
              <a:t>, </a:t>
            </a:r>
            <a:r>
              <a:rPr lang="ru-RU" sz="2800" dirty="0" err="1"/>
              <a:t>позначок</a:t>
            </a:r>
            <a:r>
              <a:rPr lang="ru-RU" sz="2800" dirty="0"/>
              <a:t>, </a:t>
            </a:r>
            <a:r>
              <a:rPr lang="ru-RU" sz="2800" dirty="0" err="1"/>
              <a:t>пакування</a:t>
            </a:r>
            <a:r>
              <a:rPr lang="ru-RU" sz="2800" dirty="0"/>
              <a:t>, </a:t>
            </a:r>
            <a:r>
              <a:rPr lang="ru-RU" sz="2800" dirty="0" err="1"/>
              <a:t>маркування</a:t>
            </a:r>
            <a:r>
              <a:rPr lang="ru-RU" sz="2800" dirty="0"/>
              <a:t> </a:t>
            </a:r>
            <a:r>
              <a:rPr lang="ru-RU" sz="2800" dirty="0" err="1"/>
              <a:t>чи</a:t>
            </a:r>
            <a:r>
              <a:rPr lang="ru-RU" sz="2800" dirty="0"/>
              <a:t> </a:t>
            </a:r>
            <a:r>
              <a:rPr lang="ru-RU" sz="2800" dirty="0" err="1"/>
              <a:t>етикетування</a:t>
            </a:r>
            <a:r>
              <a:rPr lang="ru-RU" sz="2800" dirty="0"/>
              <a:t>, </a:t>
            </a:r>
            <a:r>
              <a:rPr lang="ru-RU" sz="2800" dirty="0" err="1"/>
              <a:t>які</a:t>
            </a:r>
            <a:r>
              <a:rPr lang="ru-RU" sz="2800" dirty="0"/>
              <a:t> </a:t>
            </a:r>
            <a:r>
              <a:rPr lang="ru-RU" sz="2800" dirty="0" err="1"/>
              <a:t>застосовуються</a:t>
            </a:r>
            <a:r>
              <a:rPr lang="ru-RU" sz="2800" dirty="0"/>
              <a:t> до </a:t>
            </a:r>
            <a:r>
              <a:rPr lang="ru-RU" sz="2800" dirty="0" err="1"/>
              <a:t>певної</a:t>
            </a:r>
            <a:r>
              <a:rPr lang="ru-RU" sz="2800" dirty="0"/>
              <a:t> </a:t>
            </a:r>
            <a:r>
              <a:rPr lang="ru-RU" sz="2800" dirty="0" err="1"/>
              <a:t>продукції</a:t>
            </a:r>
            <a:r>
              <a:rPr lang="ru-RU" sz="2800" dirty="0"/>
              <a:t>, </a:t>
            </a:r>
            <a:r>
              <a:rPr lang="ru-RU" sz="2800" dirty="0" err="1"/>
              <a:t>процесу</a:t>
            </a:r>
            <a:r>
              <a:rPr lang="ru-RU" sz="2800" dirty="0"/>
              <a:t> </a:t>
            </a:r>
            <a:r>
              <a:rPr lang="ru-RU" sz="2800" dirty="0" err="1"/>
              <a:t>чи</a:t>
            </a:r>
            <a:r>
              <a:rPr lang="ru-RU" sz="2800" dirty="0"/>
              <a:t> </a:t>
            </a:r>
            <a:r>
              <a:rPr lang="ru-RU" sz="2800" dirty="0" err="1"/>
              <a:t>послуги</a:t>
            </a:r>
            <a:r>
              <a:rPr lang="ru-RU" sz="2800" dirty="0"/>
              <a:t>.</a:t>
            </a:r>
          </a:p>
        </p:txBody>
      </p:sp>
    </p:spTree>
    <p:extLst>
      <p:ext uri="{BB962C8B-B14F-4D97-AF65-F5344CB8AC3E}">
        <p14:creationId xmlns:p14="http://schemas.microsoft.com/office/powerpoint/2010/main" val="4155075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899592" y="1412776"/>
            <a:ext cx="7657737" cy="584775"/>
          </a:xfrm>
          <a:prstGeom prst="rect">
            <a:avLst/>
          </a:prstGeom>
        </p:spPr>
        <p:txBody>
          <a:bodyPr wrap="none">
            <a:spAutoFit/>
          </a:bodyPr>
          <a:lstStyle/>
          <a:p>
            <a:r>
              <a:rPr lang="ru-RU" sz="3200" b="1" dirty="0"/>
              <a:t>ПОНЯТТЯ СТАНДАРТУ ТА ЙОГО ЕВОЛЮЦІЯ</a:t>
            </a:r>
          </a:p>
        </p:txBody>
      </p:sp>
      <p:sp>
        <p:nvSpPr>
          <p:cNvPr id="4" name="Прямоугольник 3">
            <a:extLst>
              <a:ext uri="{FF2B5EF4-FFF2-40B4-BE49-F238E27FC236}">
                <a16:creationId xmlns:a16="http://schemas.microsoft.com/office/drawing/2014/main" id="{219B1EF7-9A4D-0A4E-8539-E1A74026BEF7}"/>
              </a:ext>
            </a:extLst>
          </p:cNvPr>
          <p:cNvSpPr/>
          <p:nvPr/>
        </p:nvSpPr>
        <p:spPr>
          <a:xfrm>
            <a:off x="107504" y="2132856"/>
            <a:ext cx="8856984" cy="4247317"/>
          </a:xfrm>
          <a:prstGeom prst="rect">
            <a:avLst/>
          </a:prstGeom>
        </p:spPr>
        <p:txBody>
          <a:bodyPr wrap="square">
            <a:spAutoFit/>
          </a:bodyPr>
          <a:lstStyle/>
          <a:p>
            <a:r>
              <a:rPr lang="ru-RU" sz="3000" b="1" dirty="0"/>
              <a:t>Стандарт </a:t>
            </a:r>
            <a:r>
              <a:rPr lang="ru-RU" sz="3000" b="1" dirty="0" err="1"/>
              <a:t>міждержавний</a:t>
            </a:r>
            <a:r>
              <a:rPr lang="ru-RU" sz="3000" b="1" dirty="0"/>
              <a:t> — </a:t>
            </a:r>
            <a:r>
              <a:rPr lang="ru-RU" sz="3000" dirty="0"/>
              <a:t>стандарт, </a:t>
            </a:r>
            <a:r>
              <a:rPr lang="ru-RU" sz="3000" dirty="0" err="1"/>
              <a:t>прийнятий</a:t>
            </a:r>
            <a:r>
              <a:rPr lang="ru-RU" sz="3000" dirty="0"/>
              <a:t> </a:t>
            </a:r>
            <a:r>
              <a:rPr lang="ru-RU" sz="3000" dirty="0" err="1"/>
              <a:t>країнами</a:t>
            </a:r>
            <a:r>
              <a:rPr lang="ru-RU" sz="3000" dirty="0"/>
              <a:t>, </a:t>
            </a:r>
            <a:r>
              <a:rPr lang="ru-RU" sz="3000" dirty="0" err="1"/>
              <a:t>що</a:t>
            </a:r>
            <a:r>
              <a:rPr lang="ru-RU" sz="3000" dirty="0"/>
              <a:t> </a:t>
            </a:r>
            <a:r>
              <a:rPr lang="ru-RU" sz="3000" dirty="0" err="1"/>
              <a:t>приєдналися</a:t>
            </a:r>
            <a:r>
              <a:rPr lang="ru-RU" sz="3000" dirty="0"/>
              <a:t> до Угоди про </a:t>
            </a:r>
            <a:r>
              <a:rPr lang="ru-RU" sz="3000" dirty="0" err="1"/>
              <a:t>проведення</a:t>
            </a:r>
            <a:r>
              <a:rPr lang="ru-RU" sz="3000" dirty="0"/>
              <a:t> </a:t>
            </a:r>
            <a:r>
              <a:rPr lang="ru-RU" sz="3000" dirty="0" err="1"/>
              <a:t>погодженої</a:t>
            </a:r>
            <a:r>
              <a:rPr lang="ru-RU" sz="3000" dirty="0"/>
              <a:t> </a:t>
            </a:r>
            <a:r>
              <a:rPr lang="ru-RU" sz="3000" dirty="0" err="1"/>
              <a:t>політики</a:t>
            </a:r>
            <a:r>
              <a:rPr lang="ru-RU" sz="3000" dirty="0"/>
              <a:t> в </a:t>
            </a:r>
            <a:r>
              <a:rPr lang="ru-RU" sz="3000" dirty="0" err="1"/>
              <a:t>галузі</a:t>
            </a:r>
            <a:r>
              <a:rPr lang="ru-RU" sz="3000" dirty="0"/>
              <a:t> </a:t>
            </a:r>
            <a:r>
              <a:rPr lang="ru-RU" sz="3000" dirty="0" err="1"/>
              <a:t>стандартизації</a:t>
            </a:r>
            <a:r>
              <a:rPr lang="ru-RU" sz="3000" dirty="0"/>
              <a:t>, </a:t>
            </a:r>
            <a:r>
              <a:rPr lang="ru-RU" sz="3000" dirty="0" err="1"/>
              <a:t>метрології</a:t>
            </a:r>
            <a:r>
              <a:rPr lang="ru-RU" sz="3000" dirty="0"/>
              <a:t> та </a:t>
            </a:r>
            <a:r>
              <a:rPr lang="ru-RU" sz="3000" dirty="0" err="1"/>
              <a:t>сертифікації</a:t>
            </a:r>
            <a:r>
              <a:rPr lang="ru-RU" sz="3000" dirty="0"/>
              <a:t> (див. </a:t>
            </a:r>
            <a:r>
              <a:rPr lang="ru-RU" sz="3000" dirty="0" err="1"/>
              <a:t>сертифікат</a:t>
            </a:r>
            <a:r>
              <a:rPr lang="ru-RU" sz="3000" dirty="0"/>
              <a:t>), і </a:t>
            </a:r>
            <a:r>
              <a:rPr lang="ru-RU" sz="3000" dirty="0" err="1"/>
              <a:t>застосовуваний</a:t>
            </a:r>
            <a:r>
              <a:rPr lang="ru-RU" sz="3000" dirty="0"/>
              <a:t> ними </a:t>
            </a:r>
            <a:r>
              <a:rPr lang="ru-RU" sz="3000" dirty="0" err="1"/>
              <a:t>безпосередньо</a:t>
            </a:r>
            <a:r>
              <a:rPr lang="ru-RU" sz="3000" dirty="0"/>
              <a:t>. ДСТУ 1.0-93.</a:t>
            </a:r>
            <a:endParaRPr lang="en-US" sz="3000" dirty="0"/>
          </a:p>
          <a:p>
            <a:endParaRPr lang="ru-RU" sz="3000" dirty="0"/>
          </a:p>
          <a:p>
            <a:r>
              <a:rPr lang="ru-RU" sz="3000" b="1" dirty="0"/>
              <a:t>Стандарт </a:t>
            </a:r>
            <a:r>
              <a:rPr lang="ru-RU" sz="3000" b="1" dirty="0" err="1"/>
              <a:t>міжнародний</a:t>
            </a:r>
            <a:r>
              <a:rPr lang="ru-RU" sz="3000" b="1" dirty="0"/>
              <a:t> — </a:t>
            </a:r>
            <a:r>
              <a:rPr lang="ru-RU" sz="3000" dirty="0"/>
              <a:t>стандарт, </a:t>
            </a:r>
            <a:r>
              <a:rPr lang="ru-RU" sz="3000" dirty="0" err="1"/>
              <a:t>прийнятий</a:t>
            </a:r>
            <a:r>
              <a:rPr lang="ru-RU" sz="3000" dirty="0"/>
              <a:t> </a:t>
            </a:r>
            <a:r>
              <a:rPr lang="ru-RU" sz="3000" dirty="0" err="1"/>
              <a:t>міжнародною</a:t>
            </a:r>
            <a:r>
              <a:rPr lang="ru-RU" sz="3000" dirty="0"/>
              <a:t> </a:t>
            </a:r>
            <a:r>
              <a:rPr lang="ru-RU" sz="3000" dirty="0" err="1"/>
              <a:t>організацією</a:t>
            </a:r>
            <a:r>
              <a:rPr lang="ru-RU" sz="3000" dirty="0"/>
              <a:t> </a:t>
            </a:r>
            <a:r>
              <a:rPr lang="ru-RU" sz="3000" dirty="0" err="1"/>
              <a:t>зі</a:t>
            </a:r>
            <a:r>
              <a:rPr lang="ru-RU" sz="3000" dirty="0"/>
              <a:t> </a:t>
            </a:r>
            <a:r>
              <a:rPr lang="ru-RU" sz="3000" dirty="0" err="1"/>
              <a:t>стандартизації</a:t>
            </a:r>
            <a:r>
              <a:rPr lang="ru-RU" sz="3000" dirty="0"/>
              <a:t>. ДСТУ 1.0-93.</a:t>
            </a:r>
          </a:p>
        </p:txBody>
      </p:sp>
    </p:spTree>
    <p:extLst>
      <p:ext uri="{BB962C8B-B14F-4D97-AF65-F5344CB8AC3E}">
        <p14:creationId xmlns:p14="http://schemas.microsoft.com/office/powerpoint/2010/main" val="1100158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899592" y="1412776"/>
            <a:ext cx="7657737" cy="584775"/>
          </a:xfrm>
          <a:prstGeom prst="rect">
            <a:avLst/>
          </a:prstGeom>
        </p:spPr>
        <p:txBody>
          <a:bodyPr wrap="none">
            <a:spAutoFit/>
          </a:bodyPr>
          <a:lstStyle/>
          <a:p>
            <a:r>
              <a:rPr lang="ru-RU" sz="3200" b="1" dirty="0"/>
              <a:t>ПОНЯТТЯ СТАНДАРТУ ТА ЙОГО ЕВОЛЮЦІЯ</a:t>
            </a:r>
          </a:p>
        </p:txBody>
      </p:sp>
      <p:sp>
        <p:nvSpPr>
          <p:cNvPr id="4" name="Прямоугольник 3">
            <a:extLst>
              <a:ext uri="{FF2B5EF4-FFF2-40B4-BE49-F238E27FC236}">
                <a16:creationId xmlns:a16="http://schemas.microsoft.com/office/drawing/2014/main" id="{219B1EF7-9A4D-0A4E-8539-E1A74026BEF7}"/>
              </a:ext>
            </a:extLst>
          </p:cNvPr>
          <p:cNvSpPr/>
          <p:nvPr/>
        </p:nvSpPr>
        <p:spPr>
          <a:xfrm>
            <a:off x="323528" y="2132856"/>
            <a:ext cx="8496944" cy="4247317"/>
          </a:xfrm>
          <a:prstGeom prst="rect">
            <a:avLst/>
          </a:prstGeom>
        </p:spPr>
        <p:txBody>
          <a:bodyPr wrap="square">
            <a:spAutoFit/>
          </a:bodyPr>
          <a:lstStyle/>
          <a:p>
            <a:r>
              <a:rPr lang="ru-RU" sz="3000" b="1" dirty="0"/>
              <a:t>Стандарт </a:t>
            </a:r>
            <a:r>
              <a:rPr lang="ru-RU" sz="3000" b="1" dirty="0" err="1"/>
              <a:t>національний</a:t>
            </a:r>
            <a:r>
              <a:rPr lang="ru-RU" sz="3000" b="1" dirty="0"/>
              <a:t> — </a:t>
            </a:r>
            <a:r>
              <a:rPr lang="ru-RU" sz="3000" dirty="0"/>
              <a:t>стандарт, </a:t>
            </a:r>
            <a:r>
              <a:rPr lang="ru-RU" sz="3000" dirty="0" err="1"/>
              <a:t>прийнятий</a:t>
            </a:r>
            <a:r>
              <a:rPr lang="ru-RU" sz="3000" dirty="0"/>
              <a:t> </a:t>
            </a:r>
            <a:r>
              <a:rPr lang="ru-RU" sz="3000" dirty="0" err="1"/>
              <a:t>національним</a:t>
            </a:r>
            <a:r>
              <a:rPr lang="ru-RU" sz="3000" dirty="0"/>
              <a:t> органом </a:t>
            </a:r>
            <a:r>
              <a:rPr lang="ru-RU" sz="3000" dirty="0" err="1"/>
              <a:t>зі</a:t>
            </a:r>
            <a:r>
              <a:rPr lang="ru-RU" sz="3000" dirty="0"/>
              <a:t> </a:t>
            </a:r>
            <a:r>
              <a:rPr lang="ru-RU" sz="3000" dirty="0" err="1"/>
              <a:t>стандартизації</a:t>
            </a:r>
            <a:r>
              <a:rPr lang="ru-RU" sz="3000" dirty="0"/>
              <a:t> </a:t>
            </a:r>
            <a:r>
              <a:rPr lang="ru-RU" sz="3000" dirty="0" err="1"/>
              <a:t>однієї</a:t>
            </a:r>
            <a:r>
              <a:rPr lang="ru-RU" sz="3000" dirty="0"/>
              <a:t> </a:t>
            </a:r>
            <a:r>
              <a:rPr lang="ru-RU" sz="3000" dirty="0" err="1"/>
              <a:t>держави</a:t>
            </a:r>
            <a:r>
              <a:rPr lang="ru-RU" sz="3000" dirty="0"/>
              <a:t>. ДСТУ 1.0-93.</a:t>
            </a:r>
            <a:endParaRPr lang="en-US" sz="3000" dirty="0"/>
          </a:p>
          <a:p>
            <a:endParaRPr lang="ru-RU" sz="3000" dirty="0"/>
          </a:p>
          <a:p>
            <a:r>
              <a:rPr lang="ru-RU" sz="3000" b="1" dirty="0"/>
              <a:t>Стандарт підприємства — </a:t>
            </a:r>
            <a:r>
              <a:rPr lang="ru-RU" sz="3000" dirty="0"/>
              <a:t>стандарт, </a:t>
            </a:r>
            <a:r>
              <a:rPr lang="ru-RU" sz="3000" dirty="0" err="1"/>
              <a:t>що</a:t>
            </a:r>
            <a:r>
              <a:rPr lang="ru-RU" sz="3000" dirty="0"/>
              <a:t> </a:t>
            </a:r>
            <a:r>
              <a:rPr lang="ru-RU" sz="3000" dirty="0" err="1"/>
              <a:t>розробляється</a:t>
            </a:r>
            <a:r>
              <a:rPr lang="ru-RU" sz="3000" dirty="0"/>
              <a:t> на </a:t>
            </a:r>
            <a:r>
              <a:rPr lang="ru-RU" sz="3000" dirty="0" err="1"/>
              <a:t>продукцію</a:t>
            </a:r>
            <a:r>
              <a:rPr lang="ru-RU" sz="3000" dirty="0"/>
              <a:t> (</a:t>
            </a:r>
            <a:r>
              <a:rPr lang="ru-RU" sz="3000" dirty="0" err="1"/>
              <a:t>процеси</a:t>
            </a:r>
            <a:r>
              <a:rPr lang="ru-RU" sz="3000" dirty="0"/>
              <a:t>, </a:t>
            </a:r>
            <a:r>
              <a:rPr lang="ru-RU" sz="3000" dirty="0" err="1"/>
              <a:t>послуги</a:t>
            </a:r>
            <a:r>
              <a:rPr lang="ru-RU" sz="3000" dirty="0"/>
              <a:t>), яку </a:t>
            </a:r>
            <a:r>
              <a:rPr lang="ru-RU" sz="3000" dirty="0" err="1"/>
              <a:t>виробляють</a:t>
            </a:r>
            <a:r>
              <a:rPr lang="ru-RU" sz="3000" dirty="0"/>
              <a:t> та </a:t>
            </a:r>
            <a:r>
              <a:rPr lang="ru-RU" sz="3000" dirty="0" err="1"/>
              <a:t>застосовують</a:t>
            </a:r>
            <a:r>
              <a:rPr lang="ru-RU" sz="3000" dirty="0"/>
              <a:t> (</a:t>
            </a:r>
            <a:r>
              <a:rPr lang="ru-RU" sz="3000" dirty="0" err="1"/>
              <a:t>здійснюють</a:t>
            </a:r>
            <a:r>
              <a:rPr lang="ru-RU" sz="3000" dirty="0"/>
              <a:t>, </a:t>
            </a:r>
            <a:r>
              <a:rPr lang="ru-RU" sz="3000" dirty="0" err="1"/>
              <a:t>надають</a:t>
            </a:r>
            <a:r>
              <a:rPr lang="ru-RU" sz="3000" dirty="0"/>
              <a:t>) </a:t>
            </a:r>
            <a:r>
              <a:rPr lang="ru-RU" sz="3000" dirty="0" err="1"/>
              <a:t>лише</a:t>
            </a:r>
            <a:r>
              <a:rPr lang="ru-RU" sz="3000" dirty="0"/>
              <a:t> на конкретному </a:t>
            </a:r>
            <a:r>
              <a:rPr lang="ru-RU" sz="3000" dirty="0" err="1"/>
              <a:t>підприємстві</a:t>
            </a:r>
            <a:r>
              <a:rPr lang="ru-RU" sz="3000" dirty="0"/>
              <a:t>. ДСТУ 1.0-93</a:t>
            </a:r>
            <a:r>
              <a:rPr lang="ru-RU" sz="2500" dirty="0"/>
              <a:t>.</a:t>
            </a:r>
          </a:p>
        </p:txBody>
      </p:sp>
    </p:spTree>
    <p:extLst>
      <p:ext uri="{BB962C8B-B14F-4D97-AF65-F5344CB8AC3E}">
        <p14:creationId xmlns:p14="http://schemas.microsoft.com/office/powerpoint/2010/main" val="124553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779135" y="1412776"/>
            <a:ext cx="7657737" cy="584775"/>
          </a:xfrm>
          <a:prstGeom prst="rect">
            <a:avLst/>
          </a:prstGeom>
        </p:spPr>
        <p:txBody>
          <a:bodyPr wrap="none">
            <a:spAutoFit/>
          </a:bodyPr>
          <a:lstStyle/>
          <a:p>
            <a:r>
              <a:rPr lang="ru-RU" sz="3200" b="1" dirty="0"/>
              <a:t>ПОНЯТТЯ СТАНДАРТУ ТА ЙОГО ЕВОЛЮЦІЯ</a:t>
            </a:r>
          </a:p>
        </p:txBody>
      </p:sp>
      <p:sp>
        <p:nvSpPr>
          <p:cNvPr id="4" name="Прямоугольник 3">
            <a:extLst>
              <a:ext uri="{FF2B5EF4-FFF2-40B4-BE49-F238E27FC236}">
                <a16:creationId xmlns:a16="http://schemas.microsoft.com/office/drawing/2014/main" id="{219B1EF7-9A4D-0A4E-8539-E1A74026BEF7}"/>
              </a:ext>
            </a:extLst>
          </p:cNvPr>
          <p:cNvSpPr/>
          <p:nvPr/>
        </p:nvSpPr>
        <p:spPr>
          <a:xfrm>
            <a:off x="323528" y="2132856"/>
            <a:ext cx="8568952" cy="4524315"/>
          </a:xfrm>
          <a:prstGeom prst="rect">
            <a:avLst/>
          </a:prstGeom>
          <a:ln>
            <a:solidFill>
              <a:srgbClr val="FFFF00"/>
            </a:solidFill>
          </a:ln>
        </p:spPr>
        <p:txBody>
          <a:bodyPr wrap="square">
            <a:spAutoFit/>
          </a:bodyPr>
          <a:lstStyle/>
          <a:p>
            <a:r>
              <a:rPr lang="ru-RU" sz="3000" b="1" dirty="0" err="1"/>
              <a:t>Галузевий</a:t>
            </a:r>
            <a:r>
              <a:rPr lang="ru-RU" sz="3000" b="1" dirty="0"/>
              <a:t> стандарт </a:t>
            </a:r>
            <a:r>
              <a:rPr lang="ru-RU" sz="3000" dirty="0"/>
              <a:t>— стандарт на </a:t>
            </a:r>
            <a:r>
              <a:rPr lang="ru-RU" sz="3000" dirty="0" err="1"/>
              <a:t>продукцію</a:t>
            </a:r>
            <a:r>
              <a:rPr lang="ru-RU" sz="3000" dirty="0"/>
              <a:t>, </a:t>
            </a:r>
            <a:r>
              <a:rPr lang="ru-RU" sz="3000" dirty="0" err="1"/>
              <a:t>послугу</a:t>
            </a:r>
            <a:r>
              <a:rPr lang="ru-RU" sz="3000" dirty="0"/>
              <a:t>, </a:t>
            </a:r>
            <a:r>
              <a:rPr lang="ru-RU" sz="3000" dirty="0" err="1"/>
              <a:t>який</a:t>
            </a:r>
            <a:r>
              <a:rPr lang="ru-RU" sz="3000" dirty="0"/>
              <a:t> </a:t>
            </a:r>
            <a:r>
              <a:rPr lang="ru-RU" sz="3000" dirty="0" err="1"/>
              <a:t>розробляють</a:t>
            </a:r>
            <a:r>
              <a:rPr lang="ru-RU" sz="3000" dirty="0"/>
              <a:t> у </a:t>
            </a:r>
            <a:r>
              <a:rPr lang="ru-RU" sz="3000" dirty="0" err="1"/>
              <a:t>разі</a:t>
            </a:r>
            <a:r>
              <a:rPr lang="ru-RU" sz="3000" dirty="0"/>
              <a:t> </a:t>
            </a:r>
            <a:r>
              <a:rPr lang="ru-RU" sz="3000" dirty="0" err="1"/>
              <a:t>відсутності</a:t>
            </a:r>
            <a:r>
              <a:rPr lang="ru-RU" sz="3000" dirty="0"/>
              <a:t> </a:t>
            </a:r>
            <a:r>
              <a:rPr lang="ru-RU" sz="3000" dirty="0" err="1"/>
              <a:t>державних</a:t>
            </a:r>
            <a:r>
              <a:rPr lang="ru-RU" sz="3000" dirty="0"/>
              <a:t> </a:t>
            </a:r>
            <a:r>
              <a:rPr lang="ru-RU" sz="3000" dirty="0" err="1"/>
              <a:t>стандартів</a:t>
            </a:r>
            <a:r>
              <a:rPr lang="ru-RU" sz="3000" dirty="0"/>
              <a:t> </a:t>
            </a:r>
            <a:r>
              <a:rPr lang="ru-RU" sz="3000" dirty="0" err="1"/>
              <a:t>України</a:t>
            </a:r>
            <a:r>
              <a:rPr lang="ru-RU" sz="3000" dirty="0"/>
              <a:t> </a:t>
            </a:r>
            <a:r>
              <a:rPr lang="ru-RU" sz="3000" dirty="0" err="1"/>
              <a:t>чи</a:t>
            </a:r>
            <a:r>
              <a:rPr lang="ru-RU" sz="3000" dirty="0"/>
              <a:t> в </a:t>
            </a:r>
            <a:r>
              <a:rPr lang="ru-RU" sz="3000" dirty="0" err="1"/>
              <a:t>разі</a:t>
            </a:r>
            <a:r>
              <a:rPr lang="ru-RU" sz="3000" dirty="0"/>
              <a:t> </a:t>
            </a:r>
            <a:r>
              <a:rPr lang="ru-RU" sz="3000" dirty="0" err="1"/>
              <a:t>необхідності</a:t>
            </a:r>
            <a:r>
              <a:rPr lang="ru-RU" sz="3000" dirty="0"/>
              <a:t> </a:t>
            </a:r>
            <a:r>
              <a:rPr lang="ru-RU" sz="3000" dirty="0" err="1"/>
              <a:t>встановлення</a:t>
            </a:r>
            <a:r>
              <a:rPr lang="ru-RU" sz="3000" dirty="0"/>
              <a:t> </a:t>
            </a:r>
            <a:r>
              <a:rPr lang="ru-RU" sz="3000" dirty="0" err="1"/>
              <a:t>вимог</a:t>
            </a:r>
            <a:r>
              <a:rPr lang="ru-RU" sz="3000" dirty="0"/>
              <a:t>, </a:t>
            </a:r>
            <a:r>
              <a:rPr lang="ru-RU" sz="3000" dirty="0" err="1"/>
              <a:t>які</a:t>
            </a:r>
            <a:r>
              <a:rPr lang="ru-RU" sz="3000" dirty="0"/>
              <a:t> </a:t>
            </a:r>
            <a:r>
              <a:rPr lang="ru-RU" sz="3000" dirty="0" err="1"/>
              <a:t>перевищують</a:t>
            </a:r>
            <a:r>
              <a:rPr lang="ru-RU" sz="3000" dirty="0"/>
              <a:t> </a:t>
            </a:r>
            <a:r>
              <a:rPr lang="ru-RU" sz="3000" dirty="0" err="1"/>
              <a:t>або</a:t>
            </a:r>
            <a:r>
              <a:rPr lang="ru-RU" sz="3000" dirty="0"/>
              <a:t> </a:t>
            </a:r>
            <a:r>
              <a:rPr lang="ru-RU" sz="3000" dirty="0" err="1"/>
              <a:t>доповнюють</a:t>
            </a:r>
            <a:r>
              <a:rPr lang="ru-RU" sz="3000" dirty="0"/>
              <a:t> </a:t>
            </a:r>
            <a:r>
              <a:rPr lang="ru-RU" sz="3000" dirty="0" err="1"/>
              <a:t>вимоги</a:t>
            </a:r>
            <a:r>
              <a:rPr lang="ru-RU" sz="3000" dirty="0"/>
              <a:t> </a:t>
            </a:r>
            <a:r>
              <a:rPr lang="ru-RU" sz="3000" dirty="0" err="1"/>
              <a:t>державних</a:t>
            </a:r>
            <a:r>
              <a:rPr lang="ru-RU" sz="3000" dirty="0"/>
              <a:t> </a:t>
            </a:r>
            <a:r>
              <a:rPr lang="ru-RU" sz="3000" dirty="0" err="1"/>
              <a:t>стандартів</a:t>
            </a:r>
            <a:r>
              <a:rPr lang="ru-RU" sz="3000" dirty="0"/>
              <a:t>. ДСТУ 1.0-93.</a:t>
            </a:r>
          </a:p>
          <a:p>
            <a:r>
              <a:rPr lang="ru-RU" sz="3000" b="1" dirty="0"/>
              <a:t>Стандарт </a:t>
            </a:r>
            <a:r>
              <a:rPr lang="ru-RU" sz="3000" b="1" dirty="0" err="1"/>
              <a:t>модифікований</a:t>
            </a:r>
            <a:r>
              <a:rPr lang="ru-RU" sz="3000" b="1" dirty="0"/>
              <a:t> </a:t>
            </a:r>
            <a:r>
              <a:rPr lang="ru-RU" sz="3000" dirty="0"/>
              <a:t>— </a:t>
            </a:r>
            <a:r>
              <a:rPr lang="ru-RU" sz="3000" dirty="0" err="1"/>
              <a:t>наближений</a:t>
            </a:r>
            <a:r>
              <a:rPr lang="ru-RU" sz="3000" dirty="0"/>
              <a:t> за </a:t>
            </a:r>
            <a:r>
              <a:rPr lang="ru-RU" sz="3000" dirty="0" err="1"/>
              <a:t>сутністю</a:t>
            </a:r>
            <a:r>
              <a:rPr lang="ru-RU" sz="3000" dirty="0"/>
              <a:t>, </a:t>
            </a:r>
            <a:r>
              <a:rPr lang="ru-RU" sz="3000" dirty="0" err="1"/>
              <a:t>наприклад</a:t>
            </a:r>
            <a:r>
              <a:rPr lang="ru-RU" sz="3000" dirty="0"/>
              <a:t> </a:t>
            </a:r>
            <a:r>
              <a:rPr lang="ru-RU" sz="3000" dirty="0" err="1"/>
              <a:t>міждержавний</a:t>
            </a:r>
            <a:r>
              <a:rPr lang="ru-RU" sz="3000" dirty="0"/>
              <a:t> стандарт </a:t>
            </a:r>
            <a:r>
              <a:rPr lang="ru-RU" sz="3000" dirty="0" err="1"/>
              <a:t>модифікований</a:t>
            </a:r>
            <a:r>
              <a:rPr lang="ru-RU" sz="3000" dirty="0"/>
              <a:t> до </a:t>
            </a:r>
            <a:r>
              <a:rPr lang="ru-RU" sz="3000" dirty="0" err="1"/>
              <a:t>міжнародного</a:t>
            </a:r>
            <a:r>
              <a:rPr lang="ru-RU" sz="3000" dirty="0"/>
              <a:t>.</a:t>
            </a:r>
            <a:endParaRPr lang="ru-RU" dirty="0"/>
          </a:p>
          <a:p>
            <a:r>
              <a:rPr lang="ru-RU" b="1" dirty="0" err="1"/>
              <a:t>Еволюція</a:t>
            </a:r>
            <a:r>
              <a:rPr lang="ru-RU" dirty="0"/>
              <a:t> – </a:t>
            </a:r>
            <a:r>
              <a:rPr lang="pl-PL" dirty="0" err="1"/>
              <a:t>https</a:t>
            </a:r>
            <a:r>
              <a:rPr lang="pl-PL" dirty="0"/>
              <a:t>://</a:t>
            </a:r>
            <a:r>
              <a:rPr lang="pl-PL" dirty="0" err="1"/>
              <a:t>www.youtube.com</a:t>
            </a:r>
            <a:r>
              <a:rPr lang="pl-PL" dirty="0"/>
              <a:t>/</a:t>
            </a:r>
            <a:r>
              <a:rPr lang="pl-PL" dirty="0" err="1"/>
              <a:t>watch?v</a:t>
            </a:r>
            <a:r>
              <a:rPr lang="pl-PL" dirty="0"/>
              <a:t>=dGX3TClMBtE&amp;t=11s</a:t>
            </a:r>
          </a:p>
        </p:txBody>
      </p:sp>
    </p:spTree>
    <p:extLst>
      <p:ext uri="{BB962C8B-B14F-4D97-AF65-F5344CB8AC3E}">
        <p14:creationId xmlns:p14="http://schemas.microsoft.com/office/powerpoint/2010/main" val="2938242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9000"/>
            <a:lum/>
          </a:blip>
          <a:srcRect/>
          <a:stretch>
            <a:fillRect t="-3000" b="-13000"/>
          </a:stretch>
        </a:blip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4B67D87C-8B48-CC4D-BCF5-341485ADF730}"/>
              </a:ext>
            </a:extLst>
          </p:cNvPr>
          <p:cNvSpPr/>
          <p:nvPr/>
        </p:nvSpPr>
        <p:spPr>
          <a:xfrm>
            <a:off x="743131" y="1413085"/>
            <a:ext cx="7657737" cy="584775"/>
          </a:xfrm>
          <a:prstGeom prst="rect">
            <a:avLst/>
          </a:prstGeom>
        </p:spPr>
        <p:txBody>
          <a:bodyPr wrap="none">
            <a:spAutoFit/>
          </a:bodyPr>
          <a:lstStyle/>
          <a:p>
            <a:r>
              <a:rPr lang="ru-RU" sz="3200" b="1" dirty="0"/>
              <a:t>ПОНЯТТЯ СТАНДАРТУ ТА ЙОГО ЕВОЛЮЦІЯ</a:t>
            </a:r>
          </a:p>
        </p:txBody>
      </p:sp>
      <p:sp>
        <p:nvSpPr>
          <p:cNvPr id="2" name="Прямоугольник 1">
            <a:extLst>
              <a:ext uri="{FF2B5EF4-FFF2-40B4-BE49-F238E27FC236}">
                <a16:creationId xmlns:a16="http://schemas.microsoft.com/office/drawing/2014/main" id="{351F9691-CDF5-5543-ACE3-B6A6F8AA05F9}"/>
              </a:ext>
            </a:extLst>
          </p:cNvPr>
          <p:cNvSpPr/>
          <p:nvPr/>
        </p:nvSpPr>
        <p:spPr>
          <a:xfrm>
            <a:off x="179512" y="1997551"/>
            <a:ext cx="8784976" cy="4708981"/>
          </a:xfrm>
          <a:prstGeom prst="rect">
            <a:avLst/>
          </a:prstGeom>
        </p:spPr>
        <p:txBody>
          <a:bodyPr wrap="square">
            <a:spAutoFit/>
          </a:bodyPr>
          <a:lstStyle/>
          <a:p>
            <a:r>
              <a:rPr lang="ru-RU" sz="3000" b="1" dirty="0" err="1"/>
              <a:t>Маркетингові</a:t>
            </a:r>
            <a:r>
              <a:rPr lang="ru-RU" sz="3000" b="1" dirty="0"/>
              <a:t> </a:t>
            </a:r>
            <a:r>
              <a:rPr lang="ru-RU" sz="3000" b="1" dirty="0" err="1"/>
              <a:t>стандарти</a:t>
            </a:r>
            <a:r>
              <a:rPr lang="ru-RU" sz="3000" b="1" dirty="0"/>
              <a:t> </a:t>
            </a:r>
            <a:r>
              <a:rPr lang="ru-RU" sz="3000" dirty="0"/>
              <a:t>– </a:t>
            </a:r>
            <a:r>
              <a:rPr lang="ru-RU" sz="3000" dirty="0" err="1"/>
              <a:t>це</a:t>
            </a:r>
            <a:r>
              <a:rPr lang="ru-RU" sz="3000" dirty="0"/>
              <a:t> </a:t>
            </a:r>
            <a:r>
              <a:rPr lang="ru-RU" sz="3000" dirty="0" err="1"/>
              <a:t>стандарти</a:t>
            </a:r>
            <a:r>
              <a:rPr lang="ru-RU" sz="3000" dirty="0"/>
              <a:t> </a:t>
            </a:r>
            <a:r>
              <a:rPr lang="ru-RU" sz="3000" dirty="0" err="1"/>
              <a:t>реалізації</a:t>
            </a:r>
            <a:r>
              <a:rPr lang="ru-RU" sz="3000" dirty="0"/>
              <a:t> комплексу маркетингу (так званого маркетингу-</a:t>
            </a:r>
            <a:r>
              <a:rPr lang="ru-RU" sz="3000" dirty="0" err="1"/>
              <a:t>mix</a:t>
            </a:r>
            <a:r>
              <a:rPr lang="ru-RU" sz="3000" dirty="0"/>
              <a:t>). </a:t>
            </a:r>
          </a:p>
          <a:p>
            <a:r>
              <a:rPr lang="ru-RU" sz="3000" b="1" dirty="0" err="1"/>
              <a:t>Найважливіші</a:t>
            </a:r>
            <a:r>
              <a:rPr lang="ru-RU" sz="3000" b="1" dirty="0"/>
              <a:t> </a:t>
            </a:r>
            <a:r>
              <a:rPr lang="ru-RU" sz="3000" b="1" dirty="0" err="1"/>
              <a:t>складові</a:t>
            </a:r>
            <a:r>
              <a:rPr lang="ru-RU" sz="3000" b="1" dirty="0"/>
              <a:t> </a:t>
            </a:r>
            <a:r>
              <a:rPr lang="ru-RU" sz="3000" b="1" dirty="0" err="1"/>
              <a:t>маркетингових</a:t>
            </a:r>
            <a:r>
              <a:rPr lang="ru-RU" sz="3000" b="1" dirty="0"/>
              <a:t> </a:t>
            </a:r>
            <a:r>
              <a:rPr lang="ru-RU" sz="3000" b="1" dirty="0" err="1"/>
              <a:t>стандартів</a:t>
            </a:r>
            <a:r>
              <a:rPr lang="ru-RU" sz="3000" b="1" dirty="0"/>
              <a:t>:</a:t>
            </a:r>
          </a:p>
          <a:p>
            <a:pPr marL="457200" indent="-457200">
              <a:buFont typeface="Wingdings" pitchFamily="2" charset="2"/>
              <a:buChar char="Ø"/>
            </a:pPr>
            <a:r>
              <a:rPr lang="ru-RU" sz="3000" dirty="0" err="1"/>
              <a:t>досягнення</a:t>
            </a:r>
            <a:r>
              <a:rPr lang="ru-RU" sz="3000" dirty="0"/>
              <a:t> </a:t>
            </a:r>
            <a:r>
              <a:rPr lang="ru-RU" sz="3000" dirty="0" err="1"/>
              <a:t>відповідності</a:t>
            </a:r>
            <a:r>
              <a:rPr lang="ru-RU" sz="3000" dirty="0"/>
              <a:t> «</a:t>
            </a:r>
            <a:r>
              <a:rPr lang="ru-RU" sz="3000" dirty="0" err="1"/>
              <a:t>ціна</a:t>
            </a:r>
            <a:r>
              <a:rPr lang="ru-RU" sz="3000" dirty="0"/>
              <a:t> – </a:t>
            </a:r>
            <a:r>
              <a:rPr lang="ru-RU" sz="3000" dirty="0" err="1"/>
              <a:t>якість</a:t>
            </a:r>
            <a:r>
              <a:rPr lang="ru-RU" sz="3000" dirty="0"/>
              <a:t>» у </a:t>
            </a:r>
            <a:r>
              <a:rPr lang="ru-RU" sz="3000" dirty="0" err="1"/>
              <a:t>позиціонуванні</a:t>
            </a:r>
            <a:r>
              <a:rPr lang="ru-RU" sz="3000" dirty="0"/>
              <a:t> </a:t>
            </a:r>
            <a:r>
              <a:rPr lang="ru-RU" sz="3000" dirty="0" err="1"/>
              <a:t>українських</a:t>
            </a:r>
            <a:r>
              <a:rPr lang="ru-RU" sz="3000" dirty="0"/>
              <a:t> </a:t>
            </a:r>
            <a:r>
              <a:rPr lang="ru-RU" sz="3000" dirty="0" err="1"/>
              <a:t>товарів</a:t>
            </a:r>
            <a:r>
              <a:rPr lang="ru-RU" sz="3000" dirty="0"/>
              <a:t> на </a:t>
            </a:r>
            <a:r>
              <a:rPr lang="ru-RU" sz="3000" dirty="0" err="1"/>
              <a:t>європейському</a:t>
            </a:r>
            <a:r>
              <a:rPr lang="ru-RU" sz="3000" dirty="0"/>
              <a:t> ринку;</a:t>
            </a:r>
          </a:p>
          <a:p>
            <a:pPr marL="457200" indent="-457200">
              <a:buFont typeface="Wingdings" pitchFamily="2" charset="2"/>
              <a:buChar char="Ø"/>
            </a:pPr>
            <a:r>
              <a:rPr lang="ru-RU" sz="3000" dirty="0" err="1"/>
              <a:t>створення</a:t>
            </a:r>
            <a:r>
              <a:rPr lang="ru-RU" sz="3000" dirty="0"/>
              <a:t> </a:t>
            </a:r>
            <a:r>
              <a:rPr lang="ru-RU" sz="3000" dirty="0" err="1"/>
              <a:t>комплексної</a:t>
            </a:r>
            <a:r>
              <a:rPr lang="ru-RU" sz="3000" dirty="0"/>
              <a:t> </a:t>
            </a:r>
            <a:r>
              <a:rPr lang="ru-RU" sz="3000" dirty="0" err="1"/>
              <a:t>маркетингової</a:t>
            </a:r>
            <a:r>
              <a:rPr lang="ru-RU" sz="3000" dirty="0"/>
              <a:t> </a:t>
            </a:r>
            <a:r>
              <a:rPr lang="ru-RU" sz="3000" dirty="0" err="1"/>
              <a:t>стратегії</a:t>
            </a:r>
            <a:r>
              <a:rPr lang="ru-RU" sz="3000" dirty="0"/>
              <a:t> </a:t>
            </a:r>
            <a:r>
              <a:rPr lang="ru-RU" sz="3000" dirty="0" err="1"/>
              <a:t>інтегрованих</a:t>
            </a:r>
            <a:r>
              <a:rPr lang="ru-RU" sz="3000" dirty="0"/>
              <a:t> </a:t>
            </a:r>
            <a:r>
              <a:rPr lang="ru-RU" sz="3000" dirty="0" err="1"/>
              <a:t>комунікацій</a:t>
            </a:r>
            <a:r>
              <a:rPr lang="ru-RU" sz="3000" dirty="0"/>
              <a:t> з </a:t>
            </a:r>
            <a:r>
              <a:rPr lang="ru-RU" sz="3000" dirty="0" err="1"/>
              <a:t>цільовим</a:t>
            </a:r>
            <a:r>
              <a:rPr lang="ru-RU" sz="3000" dirty="0"/>
              <a:t> ринком;</a:t>
            </a:r>
          </a:p>
          <a:p>
            <a:pPr marL="457200" indent="-457200">
              <a:buFont typeface="Wingdings" pitchFamily="2" charset="2"/>
              <a:buChar char="Ø"/>
            </a:pPr>
            <a:r>
              <a:rPr lang="ru-RU" sz="3000" dirty="0" err="1"/>
              <a:t>впровадження</a:t>
            </a:r>
            <a:r>
              <a:rPr lang="ru-RU" sz="3000" dirty="0"/>
              <a:t> </a:t>
            </a:r>
            <a:r>
              <a:rPr lang="ru-RU" sz="3000" dirty="0" err="1"/>
              <a:t>концепції</a:t>
            </a:r>
            <a:r>
              <a:rPr lang="ru-RU" sz="3000" dirty="0"/>
              <a:t> маркетингу </a:t>
            </a:r>
            <a:r>
              <a:rPr lang="ru-RU" sz="3000" dirty="0" err="1"/>
              <a:t>співпраці</a:t>
            </a:r>
            <a:r>
              <a:rPr lang="ru-RU" sz="3000" dirty="0"/>
              <a:t> </a:t>
            </a:r>
            <a:r>
              <a:rPr lang="ru-RU" sz="3000" dirty="0" err="1"/>
              <a:t>із</a:t>
            </a:r>
            <a:r>
              <a:rPr lang="ru-RU" sz="3000" dirty="0"/>
              <a:t> </a:t>
            </a:r>
            <a:r>
              <a:rPr lang="ru-RU" sz="3000" dirty="0" err="1"/>
              <a:t>учасниками</a:t>
            </a:r>
            <a:r>
              <a:rPr lang="ru-RU" sz="3000" dirty="0"/>
              <a:t> ринку. </a:t>
            </a:r>
          </a:p>
        </p:txBody>
      </p:sp>
    </p:spTree>
    <p:extLst>
      <p:ext uri="{BB962C8B-B14F-4D97-AF65-F5344CB8AC3E}">
        <p14:creationId xmlns:p14="http://schemas.microsoft.com/office/powerpoint/2010/main" val="984061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4130</TotalTime>
  <Words>2646</Words>
  <Application>Microsoft Macintosh PowerPoint</Application>
  <PresentationFormat>Экран (4:3)</PresentationFormat>
  <Paragraphs>250</Paragraphs>
  <Slides>40</Slides>
  <Notes>39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40</vt:i4>
      </vt:variant>
    </vt:vector>
  </HeadingPairs>
  <TitlesOfParts>
    <vt:vector size="45" baseType="lpstr">
      <vt:lpstr>Arial</vt:lpstr>
      <vt:lpstr>Calibri</vt:lpstr>
      <vt:lpstr>Palatino Linotype</vt:lpstr>
      <vt:lpstr>Wingdings</vt:lpstr>
      <vt:lpstr>Тема Office</vt:lpstr>
      <vt:lpstr>Відкрита лекція  Стандарти маркетингових досліджень: досвід ЄС і рекомендації для України (Standards of Marketing Research: the EU Experience and Recommendations for Ukraine)   У рамках реалізації модуля  "European business models: transformation, harmonization and implementation in Ukraine"  № 587138-EPP-1-2017-1-UA-EPPJMO-MODULE</vt:lpstr>
      <vt:lpstr>поглибити розуміння сутності категорій «маркетингові дослідження» та «стандарти»,  усвідомити взаємозв'язок між дослідженнями та стандартами якості пропонованих товарів, ознайомитися з передовою практикою виведення товарів та послуг на ринки Європи.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Організаційно-економічні успіхи євроінтеграції України</dc:title>
  <dc:creator>User</dc:creator>
  <cp:lastModifiedBy>Людмила Шульгина</cp:lastModifiedBy>
  <cp:revision>143</cp:revision>
  <dcterms:created xsi:type="dcterms:W3CDTF">2017-10-03T08:49:00Z</dcterms:created>
  <dcterms:modified xsi:type="dcterms:W3CDTF">2018-06-25T09:48:37Z</dcterms:modified>
</cp:coreProperties>
</file>