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72" r:id="rId2"/>
    <p:sldId id="257" r:id="rId3"/>
    <p:sldId id="263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58" r:id="rId12"/>
    <p:sldId id="259" r:id="rId13"/>
    <p:sldId id="260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3D3B4-B0D5-4635-8730-AB1967361584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860D1-13E2-4DF1-AFF4-25B455CD6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0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88;g35f391192_0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89;g35f391192_00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4874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/>
        </p:nvSpPr>
        <p:spPr>
          <a:xfrm>
            <a:off x="10496550" y="0"/>
            <a:ext cx="169545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Google Shape;11;p2"/>
          <p:cNvSpPr/>
          <p:nvPr/>
        </p:nvSpPr>
        <p:spPr>
          <a:xfrm>
            <a:off x="2987675" y="1747838"/>
            <a:ext cx="8678863" cy="3362325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13633" y="1747800"/>
            <a:ext cx="7302400" cy="33624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014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3163888" y="1747838"/>
            <a:ext cx="8262937" cy="3362325"/>
          </a:xfrm>
        </p:spPr>
        <p:txBody>
          <a:bodyPr lIns="121900" tIns="121900" rIns="121900" bIns="121900">
            <a:noAutofit/>
          </a:bodyPr>
          <a:lstStyle/>
          <a:p>
            <a:pPr algn="ctr">
              <a:defRPr/>
            </a:pPr>
            <a:r>
              <a:rPr lang="uk-UA" sz="2667" dirty="0"/>
              <a:t>ГАРМОНІЗАЦІЯ СТАНДАРТІВ ЯК НОРМАТИВНО-РЕГУЛЯТИВНА ОСНОВА ВПРОВАДЖЕННЯ ЄВРОПЕЙСЬКИХ МОДЕЛЕЙ БІЗНЕСУ В УКРАЇНІ, СИСТЕМНИЙ ПІДХІД ДО ГАРМОНІЗАЦІЇ СТАНДАРТІВ – ГАРАНТІЯ УСПІХУ ЄВРОПЕЙСЬКИХ БІЗНЕС-МОДЕЛЕЙ В УКРАЇНІ</a:t>
            </a:r>
            <a:endParaRPr sz="2667" dirty="0"/>
          </a:p>
        </p:txBody>
      </p:sp>
      <p:pic>
        <p:nvPicPr>
          <p:cNvPr id="18435" name="Рисунок 1" descr="6c5295689ae6ca7c6a4ffd50bf5d54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01600"/>
            <a:ext cx="35417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3" descr="Без назва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26988"/>
            <a:ext cx="2166937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2" descr="kpi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175" y="31750"/>
            <a:ext cx="14573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366713" y="-403225"/>
            <a:ext cx="247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366713" y="-98425"/>
            <a:ext cx="247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8440" name="TextBox 5"/>
          <p:cNvSpPr txBox="1">
            <a:spLocks noChangeArrowheads="1"/>
          </p:cNvSpPr>
          <p:nvPr/>
        </p:nvSpPr>
        <p:spPr bwMode="auto">
          <a:xfrm>
            <a:off x="6079641" y="5740401"/>
            <a:ext cx="3883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dirty="0"/>
              <a:t>Тренери: Шульгіна Л. М.</a:t>
            </a:r>
            <a:r>
              <a:rPr lang="ru-RU" altLang="ru-RU" dirty="0"/>
              <a:t>, </a:t>
            </a:r>
            <a:r>
              <a:rPr lang="ru-RU" altLang="ru-RU" dirty="0" err="1"/>
              <a:t>Жалдак</a:t>
            </a:r>
            <a:r>
              <a:rPr lang="ru-RU" altLang="ru-RU" dirty="0"/>
              <a:t> Г.П. </a:t>
            </a:r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3780349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114" y="2191365"/>
            <a:ext cx="9404723" cy="1400530"/>
          </a:xfrm>
        </p:spPr>
        <p:txBody>
          <a:bodyPr/>
          <a:lstStyle/>
          <a:p>
            <a:r>
              <a:rPr lang="uk-UA" sz="6000" b="1" dirty="0"/>
              <a:t>Опис ідеї </a:t>
            </a:r>
            <a:r>
              <a:rPr lang="uk-UA" sz="6000" b="1" dirty="0" err="1"/>
              <a:t>стартап</a:t>
            </a:r>
            <a:r>
              <a:rPr lang="uk-UA" sz="6000" b="1" dirty="0"/>
              <a:t>-проекту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57395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833149"/>
              </p:ext>
            </p:extLst>
          </p:nvPr>
        </p:nvGraphicFramePr>
        <p:xfrm>
          <a:off x="412126" y="373487"/>
          <a:ext cx="9684911" cy="6340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3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4396">
                <a:tc>
                  <a:txBody>
                    <a:bodyPr/>
                    <a:lstStyle/>
                    <a:p>
                      <a:pPr marR="540385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Зміст ідеї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Сфери застосування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0385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Вигоди користувача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251">
                <a:tc>
                  <a:txBody>
                    <a:bodyPr/>
                    <a:lstStyle/>
                    <a:p>
                      <a:pPr marR="203835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Розробка технології наплавлення </a:t>
                      </a:r>
                      <a:r>
                        <a:rPr lang="uk-UA" sz="2000" dirty="0" err="1">
                          <a:effectLst/>
                        </a:rPr>
                        <a:t>релітних</a:t>
                      </a:r>
                      <a:r>
                        <a:rPr lang="uk-UA" sz="2000" dirty="0">
                          <a:effectLst/>
                        </a:rPr>
                        <a:t> композицій на </a:t>
                      </a:r>
                      <a:r>
                        <a:rPr lang="uk-UA" sz="2000" dirty="0" err="1">
                          <a:effectLst/>
                        </a:rPr>
                        <a:t>тонколезові</a:t>
                      </a:r>
                      <a:r>
                        <a:rPr lang="uk-UA" sz="2000" dirty="0">
                          <a:effectLst/>
                        </a:rPr>
                        <a:t> і малогабаритні деталі і покращити їх  обробку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Матеріали для різних машин,</a:t>
                      </a:r>
                      <a:endParaRPr lang="ru-RU" sz="2400" dirty="0">
                        <a:effectLst/>
                      </a:endParaRP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гірничодобувних </a:t>
                      </a:r>
                      <a:r>
                        <a:rPr lang="uk-UA" sz="2000" dirty="0" err="1">
                          <a:effectLst/>
                        </a:rPr>
                        <a:t>долот</a:t>
                      </a:r>
                      <a:r>
                        <a:rPr lang="uk-UA" sz="2000" dirty="0">
                          <a:effectLst/>
                        </a:rPr>
                        <a:t>, </a:t>
                      </a:r>
                      <a:r>
                        <a:rPr lang="uk-UA" sz="2000" dirty="0" err="1">
                          <a:effectLst/>
                        </a:rPr>
                        <a:t>лемехів</a:t>
                      </a:r>
                      <a:r>
                        <a:rPr lang="uk-UA" sz="2000" dirty="0">
                          <a:effectLst/>
                        </a:rPr>
                        <a:t>, </a:t>
                      </a:r>
                      <a:r>
                        <a:rPr lang="uk-UA" sz="2000" dirty="0" err="1">
                          <a:effectLst/>
                        </a:rPr>
                        <a:t>молотків,ножів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Отримання економічного матеріалу,	який	здатен витримувати значні циклічні навантаження без руйнування що веде за собою довговічність конструкцій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28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157931"/>
              </p:ext>
            </p:extLst>
          </p:nvPr>
        </p:nvGraphicFramePr>
        <p:xfrm>
          <a:off x="327275" y="164186"/>
          <a:ext cx="9924308" cy="6558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9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5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6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7181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Потреба, що формує ринок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Цільова аудиторія (цільові сегменти ринку)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Відмінності у поведінці різних потенційних цільових груп клієнтів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Вимоги споживачів до товару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5803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Висока  міцність матеріалу для роботи при високих навантаженнях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компанії, які виготовляють деталі гірничодобувних долот, лемехів, молотків,ножів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Стандарти, технічні регламенти, специфікації, умови експлуатації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Висока зносостійкість, низька собівартість, більший ресурс роботи деталі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560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Висока зносостійкість деталей техніки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76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778" y="2608460"/>
            <a:ext cx="9404723" cy="1400530"/>
          </a:xfrm>
        </p:spPr>
        <p:txBody>
          <a:bodyPr/>
          <a:lstStyle/>
          <a:p>
            <a:r>
              <a:rPr lang="uk-UA" sz="6600" b="1" dirty="0"/>
              <a:t>Розрахунок вартості 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06650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230433"/>
              </p:ext>
            </p:extLst>
          </p:nvPr>
        </p:nvGraphicFramePr>
        <p:xfrm>
          <a:off x="987645" y="1441659"/>
          <a:ext cx="3970721" cy="4195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1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4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Назва обладнання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Ціна, грн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4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Міні гідростанція HC-014-Hydronit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4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Водневий генератор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43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Інвертор для плазмового різання Пурмо-400ВА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4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Шафа керування  KR C4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4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АСШ-70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1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Стіл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4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Сума: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128 000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9" marR="5993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232477"/>
              </p:ext>
            </p:extLst>
          </p:nvPr>
        </p:nvGraphicFramePr>
        <p:xfrm>
          <a:off x="7128857" y="2740705"/>
          <a:ext cx="4444444" cy="114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Назва обладнання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Ціна, грн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TIG </a:t>
                      </a:r>
                      <a:r>
                        <a:rPr lang="uk-UA" sz="1400">
                          <a:effectLst/>
                        </a:rPr>
                        <a:t>апарат   ПАТОН АДІ-200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Сума: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10</a:t>
                      </a:r>
                      <a:r>
                        <a:rPr lang="ru-RU" sz="1200" dirty="0">
                          <a:effectLst/>
                        </a:rPr>
                        <a:t> 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2472" y="45817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Вартість обладнання для технології з використанням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воднево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-кисневої суміші.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93351" y="4430679"/>
            <a:ext cx="638251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Вартість обладнання для  альтернативної технології.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388706"/>
              </p:ext>
            </p:extLst>
          </p:nvPr>
        </p:nvGraphicFramePr>
        <p:xfrm>
          <a:off x="0" y="0"/>
          <a:ext cx="12192001" cy="685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1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0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0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0948"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 err="1">
                          <a:effectLst/>
                        </a:rPr>
                        <a:t>Матеріал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effectLst/>
                        </a:rPr>
                        <a:t>Ціна матеріалу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effectLst/>
                        </a:rPr>
                        <a:t>Альтернативна </a:t>
                      </a:r>
                      <a:r>
                        <a:rPr lang="ru-RU" sz="2000" kern="150" dirty="0" err="1">
                          <a:effectLst/>
                        </a:rPr>
                        <a:t>технологія</a:t>
                      </a:r>
                      <a:r>
                        <a:rPr lang="ru-RU" sz="2000" kern="150" dirty="0">
                          <a:effectLst/>
                        </a:rPr>
                        <a:t>, </a:t>
                      </a:r>
                      <a:r>
                        <a:rPr lang="ru-RU" sz="2000" kern="150" dirty="0" err="1">
                          <a:effectLst/>
                        </a:rPr>
                        <a:t>грн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err="1">
                          <a:effectLst/>
                        </a:rPr>
                        <a:t>Плазмове</a:t>
                      </a:r>
                      <a:r>
                        <a:rPr lang="ru-RU" sz="1400" kern="150" dirty="0">
                          <a:effectLst/>
                        </a:rPr>
                        <a:t> </a:t>
                      </a:r>
                      <a:r>
                        <a:rPr lang="ru-RU" sz="1400" kern="150" dirty="0" err="1">
                          <a:effectLst/>
                        </a:rPr>
                        <a:t>наплавлення</a:t>
                      </a:r>
                      <a:r>
                        <a:rPr lang="ru-RU" sz="1400" kern="150" dirty="0">
                          <a:effectLst/>
                        </a:rPr>
                        <a:t> з </a:t>
                      </a:r>
                      <a:r>
                        <a:rPr lang="ru-RU" sz="1400" kern="150" dirty="0" err="1">
                          <a:effectLst/>
                        </a:rPr>
                        <a:t>використанням</a:t>
                      </a:r>
                      <a:r>
                        <a:rPr lang="ru-RU" sz="1400" kern="150" dirty="0">
                          <a:effectLst/>
                        </a:rPr>
                        <a:t> </a:t>
                      </a:r>
                      <a:r>
                        <a:rPr lang="ru-RU" sz="1400" kern="150" dirty="0" err="1">
                          <a:effectLst/>
                        </a:rPr>
                        <a:t>воднево-кисневої</a:t>
                      </a:r>
                      <a:r>
                        <a:rPr lang="ru-RU" sz="1400" kern="150" dirty="0">
                          <a:effectLst/>
                        </a:rPr>
                        <a:t> </a:t>
                      </a:r>
                      <a:r>
                        <a:rPr lang="ru-RU" sz="1400" kern="150" dirty="0" err="1">
                          <a:effectLst/>
                        </a:rPr>
                        <a:t>суміші</a:t>
                      </a:r>
                      <a:r>
                        <a:rPr lang="ru-RU" sz="1400" kern="150" dirty="0">
                          <a:effectLst/>
                        </a:rPr>
                        <a:t> в </a:t>
                      </a:r>
                      <a:r>
                        <a:rPr lang="ru-RU" sz="1400" kern="150" dirty="0" err="1">
                          <a:effectLst/>
                        </a:rPr>
                        <a:t>якості</a:t>
                      </a:r>
                      <a:r>
                        <a:rPr lang="ru-RU" sz="1400" kern="150" dirty="0">
                          <a:effectLst/>
                        </a:rPr>
                        <a:t> </a:t>
                      </a:r>
                      <a:r>
                        <a:rPr lang="ru-RU" sz="1400" kern="150" dirty="0" err="1">
                          <a:effectLst/>
                        </a:rPr>
                        <a:t>плазмоутворюючого</a:t>
                      </a:r>
                      <a:r>
                        <a:rPr lang="ru-RU" sz="1400" kern="150" dirty="0">
                          <a:effectLst/>
                        </a:rPr>
                        <a:t> </a:t>
                      </a:r>
                      <a:r>
                        <a:rPr lang="ru-RU" sz="1400" kern="150" dirty="0" err="1">
                          <a:effectLst/>
                        </a:rPr>
                        <a:t>середовища</a:t>
                      </a:r>
                      <a:r>
                        <a:rPr lang="ru-RU" sz="1400" kern="150" dirty="0">
                          <a:effectLst/>
                        </a:rPr>
                        <a:t>, </a:t>
                      </a:r>
                      <a:r>
                        <a:rPr lang="ru-RU" sz="1400" kern="150" dirty="0" err="1">
                          <a:effectLst/>
                        </a:rPr>
                        <a:t>грн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877">
                <a:tc>
                  <a:txBody>
                    <a:bodyPr/>
                    <a:lstStyle/>
                    <a:p>
                      <a:pPr indent="450215" algn="l" fontAlgn="base">
                        <a:lnSpc>
                          <a:spcPct val="150000"/>
                        </a:lnSpc>
                        <a:spcAft>
                          <a:spcPts val="1415"/>
                        </a:spcAft>
                      </a:pPr>
                      <a:r>
                        <a:rPr lang="uk-UA" sz="2000" kern="150">
                          <a:effectLst/>
                        </a:rPr>
                        <a:t>Дріт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kern="150">
                          <a:effectLst/>
                        </a:rPr>
                        <a:t>2000</a:t>
                      </a:r>
                      <a:r>
                        <a:rPr lang="ru-RU" sz="2000" kern="150">
                          <a:effectLst/>
                        </a:rPr>
                        <a:t> грн\кг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kern="150">
                          <a:effectLst/>
                        </a:rPr>
                        <a:t>15,41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kern="150">
                          <a:effectLst/>
                        </a:rPr>
                        <a:t>15,41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428">
                <a:tc rowSpan="2">
                  <a:txBody>
                    <a:bodyPr/>
                    <a:lstStyle/>
                    <a:p>
                      <a:pPr indent="450215" algn="l" fontAlgn="base">
                        <a:lnSpc>
                          <a:spcPct val="150000"/>
                        </a:lnSpc>
                        <a:spcAft>
                          <a:spcPts val="1415"/>
                        </a:spcAft>
                      </a:pPr>
                      <a:r>
                        <a:rPr lang="ru-RU" sz="2000" kern="150">
                          <a:effectLst/>
                        </a:rPr>
                        <a:t>Витрати газу для утворенгя плазмоутворюючого струменю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effectLst/>
                        </a:rPr>
                        <a:t> Аргон - 0,35 грн \ л;</a:t>
                      </a:r>
                      <a:endParaRPr lang="ru-RU" sz="2000">
                        <a:effectLst/>
                      </a:endParaRPr>
                    </a:p>
                    <a:p>
                      <a:pPr indent="450215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kern="150">
                          <a:effectLst/>
                        </a:rPr>
                        <a:t>11,42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kern="150">
                          <a:effectLst/>
                        </a:rPr>
                        <a:t>9,25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1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effectLst/>
                        </a:rPr>
                        <a:t>Воднево-киснева суміш — 0,25 грн \ 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kern="150">
                          <a:effectLst/>
                        </a:rPr>
                        <a:t>9.56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kern="150">
                          <a:effectLst/>
                        </a:rPr>
                        <a:t>7.54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290">
                <a:tc>
                  <a:txBody>
                    <a:bodyPr/>
                    <a:lstStyle/>
                    <a:p>
                      <a:pPr indent="450215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effectLst/>
                        </a:rPr>
                        <a:t>Електроенергія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tc>
                  <a:txBody>
                    <a:bodyPr/>
                    <a:lstStyle/>
                    <a:p>
                      <a:pPr indent="450215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effectLst/>
                        </a:rPr>
                        <a:t>       0,223 </a:t>
                      </a:r>
                      <a:r>
                        <a:rPr lang="ru-RU" sz="1800" kern="150">
                          <a:effectLst/>
                        </a:rPr>
                        <a:t>коп./кВт·год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kern="150">
                          <a:effectLst/>
                        </a:rPr>
                        <a:t>19,52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kern="150">
                          <a:effectLst/>
                        </a:rPr>
                        <a:t>16,31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632">
                <a:tc gridSpan="2">
                  <a:txBody>
                    <a:bodyPr/>
                    <a:lstStyle/>
                    <a:p>
                      <a:pPr indent="450215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effectLst/>
                        </a:rPr>
                        <a:t>Всього: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kern="150">
                          <a:effectLst/>
                        </a:rPr>
                        <a:t>46,35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kern="150" dirty="0">
                          <a:effectLst/>
                        </a:rPr>
                        <a:t>30,97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20656" marB="2065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7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/>
              <a:t>Висновок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Впровадження проекту є перспективним, широкий ринок пропонованих матеріалів для деталей сільськогосподарської техніки, </a:t>
            </a:r>
            <a:r>
              <a:rPr lang="uk-UA" dirty="0" err="1"/>
              <a:t>гірничобурових</a:t>
            </a:r>
            <a:r>
              <a:rPr lang="uk-UA" dirty="0"/>
              <a:t> і </a:t>
            </a:r>
            <a:r>
              <a:rPr lang="uk-UA" dirty="0" err="1"/>
              <a:t>тонколезових</a:t>
            </a:r>
            <a:r>
              <a:rPr lang="uk-UA" dirty="0"/>
              <a:t> малогабаритних деталей оскільки воно пов’язане з великою кількістю деталей які потребують зміцненню на території України. Проект потребує подальших досліджень для проведення повної оцінки його ринкових конкурентоспроможності.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43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Ідея проекту спрямована на розробку технології наплавлення </a:t>
            </a:r>
            <a:r>
              <a:rPr lang="uk-UA" dirty="0" err="1"/>
              <a:t>релітних</a:t>
            </a:r>
            <a:r>
              <a:rPr lang="uk-UA" dirty="0"/>
              <a:t> композицій на </a:t>
            </a:r>
            <a:r>
              <a:rPr lang="uk-UA" dirty="0" err="1"/>
              <a:t>тонколезові</a:t>
            </a:r>
            <a:r>
              <a:rPr lang="uk-UA" dirty="0"/>
              <a:t> і малогабаритні деталі і покращити їх  обробку.</a:t>
            </a:r>
            <a:endParaRPr lang="ru-RU" dirty="0"/>
          </a:p>
          <a:p>
            <a:r>
              <a:rPr lang="uk-UA" dirty="0"/>
              <a:t>Основою таких покриттів є зносостійкі частинки (</a:t>
            </a:r>
            <a:r>
              <a:rPr lang="uk-UA" dirty="0" err="1"/>
              <a:t>армуюча</a:t>
            </a:r>
            <a:r>
              <a:rPr lang="uk-UA" dirty="0"/>
              <a:t> фаза) </a:t>
            </a:r>
            <a:r>
              <a:rPr lang="uk-UA" dirty="0" err="1"/>
              <a:t>карбідів</a:t>
            </a:r>
            <a:r>
              <a:rPr lang="uk-UA" dirty="0"/>
              <a:t>, нітридів та інших </a:t>
            </a:r>
            <a:r>
              <a:rPr lang="uk-UA" dirty="0" err="1"/>
              <a:t>сполук</a:t>
            </a:r>
            <a:r>
              <a:rPr lang="uk-UA" dirty="0"/>
              <a:t>, що мають високі показники твердості й міцності, які закріплені в більш м'якій і пластичній матриці. </a:t>
            </a:r>
            <a:endParaRPr lang="uk-UA" dirty="0" smtClean="0"/>
          </a:p>
          <a:p>
            <a:r>
              <a:rPr lang="uk-UA" dirty="0"/>
              <a:t>Найбільш перспективним, за зносостійкістю є застосування частинок плавлених </a:t>
            </a:r>
            <a:r>
              <a:rPr lang="uk-UA" dirty="0" err="1"/>
              <a:t>карбідів</a:t>
            </a:r>
            <a:r>
              <a:rPr lang="uk-UA" dirty="0"/>
              <a:t> вольфраму евтектичного складу WC – </a:t>
            </a:r>
            <a:r>
              <a:rPr lang="en-US" dirty="0"/>
              <a:t>W</a:t>
            </a:r>
            <a:r>
              <a:rPr lang="ru-RU" baseline="-25000" dirty="0"/>
              <a:t>2</a:t>
            </a:r>
            <a:r>
              <a:rPr lang="en-US" dirty="0"/>
              <a:t>C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06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176" y="2474701"/>
            <a:ext cx="9404723" cy="1400530"/>
          </a:xfrm>
        </p:spPr>
        <p:txBody>
          <a:bodyPr/>
          <a:lstStyle/>
          <a:p>
            <a:r>
              <a:rPr lang="ru-RU" sz="9600" b="1" dirty="0" err="1" smtClean="0">
                <a:solidFill>
                  <a:schemeClr val="tx1"/>
                </a:solidFill>
              </a:rPr>
              <a:t>Застосування</a:t>
            </a:r>
            <a:endParaRPr lang="ru-RU" sz="9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5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8892"/>
            <a:ext cx="4610875" cy="3947051"/>
          </a:xfrm>
        </p:spPr>
      </p:pic>
      <p:sp>
        <p:nvSpPr>
          <p:cNvPr id="8" name="Прямоугольник 7"/>
          <p:cNvSpPr/>
          <p:nvPr/>
        </p:nvSpPr>
        <p:spPr>
          <a:xfrm>
            <a:off x="5057104" y="2101076"/>
            <a:ext cx="65982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Бурильні</a:t>
            </a:r>
            <a:r>
              <a:rPr lang="ru-RU" sz="2400" b="1" dirty="0"/>
              <a:t> труби </a:t>
            </a:r>
            <a:r>
              <a:rPr lang="ru-RU" dirty="0" err="1"/>
              <a:t>застосовуються</a:t>
            </a:r>
            <a:r>
              <a:rPr lang="ru-RU" dirty="0"/>
              <a:t> для спуску в </a:t>
            </a:r>
            <a:r>
              <a:rPr lang="ru-RU" dirty="0" err="1"/>
              <a:t>свердловину</a:t>
            </a:r>
            <a:r>
              <a:rPr lang="ru-RU" dirty="0"/>
              <a:t> і </a:t>
            </a:r>
            <a:r>
              <a:rPr lang="ru-RU" dirty="0" err="1"/>
              <a:t>підйому</a:t>
            </a:r>
            <a:r>
              <a:rPr lang="ru-RU" dirty="0"/>
              <a:t> </a:t>
            </a:r>
            <a:r>
              <a:rPr lang="ru-RU" dirty="0" err="1"/>
              <a:t>породоразрушающего</a:t>
            </a:r>
            <a:r>
              <a:rPr lang="ru-RU" dirty="0"/>
              <a:t> </a:t>
            </a:r>
            <a:r>
              <a:rPr lang="ru-RU" dirty="0" err="1"/>
              <a:t>інструменту</a:t>
            </a:r>
            <a:r>
              <a:rPr lang="ru-RU" dirty="0"/>
              <a:t>,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осьового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інструмент</a:t>
            </a:r>
            <a:r>
              <a:rPr lang="ru-RU" dirty="0"/>
              <a:t>, </a:t>
            </a:r>
            <a:r>
              <a:rPr lang="ru-RU" dirty="0" err="1"/>
              <a:t>підведення</a:t>
            </a:r>
            <a:r>
              <a:rPr lang="ru-RU" dirty="0"/>
              <a:t> </a:t>
            </a:r>
            <a:r>
              <a:rPr lang="ru-RU" dirty="0" err="1"/>
              <a:t>промивної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стисненого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до забою.</a:t>
            </a:r>
          </a:p>
        </p:txBody>
      </p:sp>
    </p:spTree>
    <p:extLst>
      <p:ext uri="{BB962C8B-B14F-4D97-AF65-F5344CB8AC3E}">
        <p14:creationId xmlns:p14="http://schemas.microsoft.com/office/powerpoint/2010/main" val="428135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6" y="1200634"/>
            <a:ext cx="4532239" cy="4573819"/>
          </a:xfrm>
        </p:spPr>
      </p:pic>
      <p:sp>
        <p:nvSpPr>
          <p:cNvPr id="5" name="Прямоугольник 4"/>
          <p:cNvSpPr/>
          <p:nvPr/>
        </p:nvSpPr>
        <p:spPr>
          <a:xfrm>
            <a:off x="5482107" y="1637231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/>
              <a:t>Двухопорное</a:t>
            </a:r>
            <a:r>
              <a:rPr lang="ru-RU" sz="2400" b="1" dirty="0"/>
              <a:t> долото </a:t>
            </a:r>
            <a:r>
              <a:rPr lang="ru-RU" dirty="0"/>
              <a:t>- є один з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для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гірських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 </a:t>
            </a:r>
            <a:r>
              <a:rPr lang="ru-RU" dirty="0" err="1"/>
              <a:t>механічним</a:t>
            </a:r>
            <a:r>
              <a:rPr lang="ru-RU" dirty="0"/>
              <a:t> способом. Один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універсальних</a:t>
            </a:r>
            <a:r>
              <a:rPr lang="ru-RU" dirty="0"/>
              <a:t> </a:t>
            </a:r>
            <a:r>
              <a:rPr lang="ru-RU" dirty="0" err="1"/>
              <a:t>породоруйнуючих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широко </a:t>
            </a:r>
            <a:r>
              <a:rPr lang="ru-RU" dirty="0" err="1"/>
              <a:t>застосовується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дробящий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дробящесколюватися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формуючи</a:t>
            </a:r>
            <a:r>
              <a:rPr lang="ru-RU" dirty="0"/>
              <a:t> </a:t>
            </a:r>
            <a:r>
              <a:rPr lang="ru-RU" dirty="0" err="1"/>
              <a:t>свердловину</a:t>
            </a:r>
            <a:r>
              <a:rPr lang="ru-RU" dirty="0"/>
              <a:t> </a:t>
            </a:r>
            <a:r>
              <a:rPr lang="ru-RU" dirty="0" err="1"/>
              <a:t>потрібного</a:t>
            </a:r>
            <a:r>
              <a:rPr lang="ru-RU" dirty="0"/>
              <a:t> </a:t>
            </a:r>
            <a:r>
              <a:rPr lang="ru-RU" dirty="0" err="1"/>
              <a:t>діаметру</a:t>
            </a:r>
            <a:r>
              <a:rPr lang="ru-RU" dirty="0"/>
              <a:t>. </a:t>
            </a:r>
            <a:r>
              <a:rPr lang="ru-RU" dirty="0" err="1"/>
              <a:t>Таке</a:t>
            </a:r>
            <a:r>
              <a:rPr lang="ru-RU" dirty="0"/>
              <a:t> долото </a:t>
            </a:r>
            <a:r>
              <a:rPr lang="ru-RU" dirty="0" err="1"/>
              <a:t>призначене</a:t>
            </a:r>
            <a:r>
              <a:rPr lang="ru-RU" dirty="0"/>
              <a:t> для </a:t>
            </a:r>
            <a:r>
              <a:rPr lang="ru-RU" dirty="0" err="1"/>
              <a:t>абразивних</a:t>
            </a:r>
            <a:r>
              <a:rPr lang="ru-RU" dirty="0"/>
              <a:t> і </a:t>
            </a:r>
            <a:r>
              <a:rPr lang="ru-RU" dirty="0" err="1"/>
              <a:t>неабразивних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твердості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449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14" y="360485"/>
            <a:ext cx="5841583" cy="2872112"/>
          </a:xfrm>
        </p:spPr>
      </p:pic>
      <p:sp>
        <p:nvSpPr>
          <p:cNvPr id="5" name="Прямоугольник 4"/>
          <p:cNvSpPr/>
          <p:nvPr/>
        </p:nvSpPr>
        <p:spPr>
          <a:xfrm>
            <a:off x="1362836" y="368689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/>
              <a:t>Лезо</a:t>
            </a:r>
            <a:r>
              <a:rPr lang="ru-RU" sz="2000" b="1" dirty="0"/>
              <a:t> </a:t>
            </a:r>
            <a:r>
              <a:rPr lang="ru-RU" sz="2000" b="1" dirty="0" err="1"/>
              <a:t>леміхів</a:t>
            </a:r>
            <a:r>
              <a:rPr lang="ru-RU" sz="2000" b="1" dirty="0"/>
              <a:t> </a:t>
            </a:r>
            <a:r>
              <a:rPr lang="ru-RU" dirty="0"/>
              <a:t>–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леміш</a:t>
            </a:r>
            <a:r>
              <a:rPr lang="ru-RU" dirty="0"/>
              <a:t> плуга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металевих</a:t>
            </a:r>
            <a:r>
              <a:rPr lang="ru-RU" dirty="0"/>
              <a:t> </a:t>
            </a:r>
            <a:r>
              <a:rPr lang="ru-RU" dirty="0" err="1"/>
              <a:t>шарів</a:t>
            </a:r>
            <a:r>
              <a:rPr lang="ru-RU" dirty="0"/>
              <a:t>. Перший </a:t>
            </a:r>
            <a:r>
              <a:rPr lang="ru-RU" dirty="0" err="1"/>
              <a:t>верхній</a:t>
            </a:r>
            <a:r>
              <a:rPr lang="ru-RU" dirty="0"/>
              <a:t> шар - </a:t>
            </a:r>
            <a:r>
              <a:rPr lang="ru-RU" dirty="0" err="1"/>
              <a:t>м'який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 При </a:t>
            </a:r>
            <a:r>
              <a:rPr lang="ru-RU" dirty="0" err="1"/>
              <a:t>виготовленні</a:t>
            </a:r>
            <a:r>
              <a:rPr lang="ru-RU" dirty="0"/>
              <a:t> </a:t>
            </a:r>
            <a:r>
              <a:rPr lang="ru-RU" dirty="0" err="1"/>
              <a:t>нижнього</a:t>
            </a:r>
            <a:r>
              <a:rPr lang="ru-RU" dirty="0"/>
              <a:t> шару </a:t>
            </a:r>
            <a:r>
              <a:rPr lang="ru-RU" dirty="0" err="1"/>
              <a:t>лемеші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міцний</a:t>
            </a:r>
            <a:r>
              <a:rPr lang="ru-RU" dirty="0"/>
              <a:t>, </a:t>
            </a:r>
            <a:r>
              <a:rPr lang="ru-RU" dirty="0" err="1"/>
              <a:t>зносостійкий</a:t>
            </a:r>
            <a:r>
              <a:rPr lang="ru-RU" dirty="0"/>
              <a:t> сплав «</a:t>
            </a:r>
            <a:r>
              <a:rPr lang="ru-RU" dirty="0" err="1"/>
              <a:t>Реліт</a:t>
            </a:r>
            <a:r>
              <a:rPr lang="ru-RU" dirty="0"/>
              <a:t>» - 1 </a:t>
            </a:r>
            <a:r>
              <a:rPr lang="ru-RU" dirty="0" err="1"/>
              <a:t>товщиною</a:t>
            </a:r>
            <a:r>
              <a:rPr lang="ru-RU" dirty="0"/>
              <a:t> 1,7 мм.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«</a:t>
            </a:r>
            <a:r>
              <a:rPr lang="ru-RU" dirty="0" err="1"/>
              <a:t>Реліт</a:t>
            </a:r>
            <a:r>
              <a:rPr lang="ru-RU" dirty="0"/>
              <a:t>» для другого шару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високолеговану</a:t>
            </a:r>
            <a:r>
              <a:rPr lang="ru-RU" dirty="0"/>
              <a:t> сталь.</a:t>
            </a:r>
          </a:p>
        </p:txBody>
      </p:sp>
    </p:spTree>
    <p:extLst>
      <p:ext uri="{BB962C8B-B14F-4D97-AF65-F5344CB8AC3E}">
        <p14:creationId xmlns:p14="http://schemas.microsoft.com/office/powerpoint/2010/main" val="310303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631" y="1805000"/>
            <a:ext cx="9404723" cy="1400530"/>
          </a:xfrm>
        </p:spPr>
        <p:txBody>
          <a:bodyPr/>
          <a:lstStyle/>
          <a:p>
            <a:r>
              <a:rPr lang="ru-RU" sz="4800" b="1" dirty="0" err="1">
                <a:solidFill>
                  <a:schemeClr val="tx1"/>
                </a:solidFill>
              </a:rPr>
              <a:t>Фізико-хімічні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ru-RU" sz="4800" b="1" dirty="0" err="1">
                <a:solidFill>
                  <a:schemeClr val="tx1"/>
                </a:solidFill>
              </a:rPr>
              <a:t>властивості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ru-RU" sz="4800" b="1" dirty="0" err="1">
                <a:solidFill>
                  <a:schemeClr val="tx1"/>
                </a:solidFill>
              </a:rPr>
              <a:t>реліту</a:t>
            </a:r>
            <a:r>
              <a:rPr lang="ru-RU" sz="4800" b="1" dirty="0">
                <a:solidFill>
                  <a:schemeClr val="tx1"/>
                </a:solidFill>
              </a:rPr>
              <a:t> та </a:t>
            </a:r>
            <a:r>
              <a:rPr lang="ru-RU" sz="4800" b="1" dirty="0" err="1">
                <a:solidFill>
                  <a:schemeClr val="tx1"/>
                </a:solidFill>
              </a:rPr>
              <a:t>аналіз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ru-RU" sz="4800" b="1" dirty="0" err="1">
                <a:solidFill>
                  <a:schemeClr val="tx1"/>
                </a:solidFill>
              </a:rPr>
              <a:t>впливу</a:t>
            </a:r>
            <a:r>
              <a:rPr lang="ru-RU" sz="4800" b="1" dirty="0">
                <a:solidFill>
                  <a:schemeClr val="tx1"/>
                </a:solidFill>
              </a:rPr>
              <a:t> на </a:t>
            </a:r>
            <a:r>
              <a:rPr lang="ru-RU" sz="4800" b="1" dirty="0" err="1">
                <a:solidFill>
                  <a:schemeClr val="tx1"/>
                </a:solidFill>
              </a:rPr>
              <a:t>механічні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ru-RU" sz="4800" b="1" dirty="0" err="1">
                <a:solidFill>
                  <a:schemeClr val="tx1"/>
                </a:solidFill>
              </a:rPr>
              <a:t>властивості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ru-RU" sz="4800" b="1" dirty="0" err="1">
                <a:solidFill>
                  <a:schemeClr val="tx1"/>
                </a:solidFill>
              </a:rPr>
              <a:t>поверхні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5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зносостійкість</a:t>
            </a:r>
            <a:r>
              <a:rPr lang="ru-RU" dirty="0"/>
              <a:t> </a:t>
            </a:r>
            <a:r>
              <a:rPr lang="ru-RU" dirty="0" err="1"/>
              <a:t>наплавлених</a:t>
            </a:r>
            <a:r>
              <a:rPr lang="ru-RU" dirty="0"/>
              <a:t> </a:t>
            </a:r>
            <a:r>
              <a:rPr lang="ru-RU" dirty="0" err="1"/>
              <a:t>композиційних</a:t>
            </a:r>
            <a:r>
              <a:rPr lang="ru-RU" dirty="0"/>
              <a:t> </a:t>
            </a:r>
            <a:r>
              <a:rPr lang="ru-RU" dirty="0" err="1"/>
              <a:t>сплавів</a:t>
            </a:r>
            <a:r>
              <a:rPr lang="ru-RU" dirty="0"/>
              <a:t> з </a:t>
            </a:r>
            <a:r>
              <a:rPr lang="ru-RU" dirty="0" err="1"/>
              <a:t>металевою</a:t>
            </a:r>
            <a:r>
              <a:rPr lang="ru-RU" dirty="0"/>
              <a:t> матрицею, </a:t>
            </a:r>
            <a:r>
              <a:rPr lang="ru-RU" dirty="0" err="1"/>
              <a:t>зміцненої</a:t>
            </a:r>
            <a:r>
              <a:rPr lang="ru-RU" dirty="0"/>
              <a:t> </a:t>
            </a:r>
            <a:r>
              <a:rPr lang="ru-RU" dirty="0" err="1"/>
              <a:t>карбідами</a:t>
            </a:r>
            <a:r>
              <a:rPr lang="ru-RU" dirty="0"/>
              <a:t> вольфраму, </a:t>
            </a:r>
            <a:r>
              <a:rPr lang="ru-RU" dirty="0" err="1"/>
              <a:t>обумовлює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інтенсивного</a:t>
            </a:r>
            <a:r>
              <a:rPr lang="ru-RU" dirty="0"/>
              <a:t> </a:t>
            </a:r>
            <a:r>
              <a:rPr lang="ru-RU" dirty="0" err="1"/>
              <a:t>зносу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Найпоширеніший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монокарбіду</a:t>
            </a:r>
            <a:r>
              <a:rPr lang="ru-RU" dirty="0"/>
              <a:t> вольфраму </a:t>
            </a:r>
            <a:r>
              <a:rPr lang="en-US" dirty="0"/>
              <a:t>WC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стехіометрією</a:t>
            </a:r>
            <a:r>
              <a:rPr lang="ru-RU" dirty="0"/>
              <a:t> 6,13% с.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твердістю</a:t>
            </a:r>
            <a:r>
              <a:rPr lang="ru-RU" dirty="0"/>
              <a:t> </a:t>
            </a:r>
            <a:r>
              <a:rPr lang="en-US" dirty="0"/>
              <a:t>HV 2200, </a:t>
            </a:r>
            <a:r>
              <a:rPr lang="ru-RU" dirty="0" err="1"/>
              <a:t>міцністю</a:t>
            </a:r>
            <a:r>
              <a:rPr lang="ru-RU" dirty="0"/>
              <a:t> на </a:t>
            </a:r>
            <a:r>
              <a:rPr lang="ru-RU" dirty="0" err="1"/>
              <a:t>стиск</a:t>
            </a:r>
            <a:r>
              <a:rPr lang="ru-RU" dirty="0"/>
              <a:t> 5 - 7 ГПа і модулем </a:t>
            </a:r>
            <a:r>
              <a:rPr lang="ru-RU" dirty="0" err="1"/>
              <a:t>пружності</a:t>
            </a:r>
            <a:r>
              <a:rPr lang="ru-RU" dirty="0"/>
              <a:t> 700 ГПа,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зберігає</a:t>
            </a:r>
            <a:r>
              <a:rPr lang="ru-RU" dirty="0"/>
              <a:t> </a:t>
            </a:r>
            <a:r>
              <a:rPr lang="ru-RU" dirty="0" err="1"/>
              <a:t>механічні</a:t>
            </a:r>
            <a:r>
              <a:rPr lang="ru-RU" dirty="0"/>
              <a:t> характеристики в широкому </a:t>
            </a:r>
            <a:r>
              <a:rPr lang="ru-RU" dirty="0" err="1"/>
              <a:t>діапазоні</a:t>
            </a:r>
            <a:r>
              <a:rPr lang="ru-RU" dirty="0"/>
              <a:t> температур, </a:t>
            </a:r>
            <a:r>
              <a:rPr lang="ru-RU" dirty="0" err="1"/>
              <a:t>стійкий</a:t>
            </a:r>
            <a:r>
              <a:rPr lang="ru-RU" dirty="0"/>
              <a:t> до </a:t>
            </a:r>
            <a:r>
              <a:rPr lang="ru-RU" dirty="0" err="1"/>
              <a:t>фрикційної</a:t>
            </a:r>
            <a:r>
              <a:rPr lang="ru-RU" dirty="0"/>
              <a:t> </a:t>
            </a:r>
            <a:r>
              <a:rPr lang="ru-RU" dirty="0" err="1"/>
              <a:t>корозії</a:t>
            </a:r>
            <a:r>
              <a:rPr lang="ru-RU" dirty="0"/>
              <a:t> і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утворювати</a:t>
            </a:r>
            <a:r>
              <a:rPr lang="ru-RU" dirty="0"/>
              <a:t> </a:t>
            </a:r>
            <a:r>
              <a:rPr lang="ru-RU" dirty="0" err="1"/>
              <a:t>міцний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з </a:t>
            </a:r>
            <a:r>
              <a:rPr lang="ru-RU" dirty="0" err="1"/>
              <a:t>металами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61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Макрокристалічний</a:t>
            </a:r>
            <a:r>
              <a:rPr lang="ru-RU" dirty="0"/>
              <a:t> </a:t>
            </a:r>
            <a:r>
              <a:rPr lang="ru-RU" dirty="0" err="1"/>
              <a:t>карбід</a:t>
            </a:r>
            <a:r>
              <a:rPr lang="ru-RU" dirty="0"/>
              <a:t> вольфраму.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47" y="2049317"/>
            <a:ext cx="4772025" cy="3609975"/>
          </a:xfrm>
        </p:spPr>
      </p:pic>
      <p:sp>
        <p:nvSpPr>
          <p:cNvPr id="5" name="Прямоугольник 4"/>
          <p:cNvSpPr/>
          <p:nvPr/>
        </p:nvSpPr>
        <p:spPr>
          <a:xfrm>
            <a:off x="5610895" y="23769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являє</a:t>
            </a:r>
            <a:r>
              <a:rPr lang="ru-RU" sz="2000" dirty="0"/>
              <a:t> собою </a:t>
            </a:r>
            <a:r>
              <a:rPr lang="ru-RU" sz="2000" dirty="0" err="1"/>
              <a:t>гранульований</a:t>
            </a:r>
            <a:r>
              <a:rPr lang="ru-RU" sz="2000" dirty="0"/>
              <a:t> порошок (див.рис.1.4, б) з </a:t>
            </a:r>
            <a:r>
              <a:rPr lang="ru-RU" sz="2000" dirty="0" err="1"/>
              <a:t>розміром</a:t>
            </a:r>
            <a:r>
              <a:rPr lang="ru-RU" sz="2000" dirty="0"/>
              <a:t> гранул </a:t>
            </a:r>
            <a:r>
              <a:rPr lang="ru-RU" sz="2000" dirty="0" err="1"/>
              <a:t>переважно</a:t>
            </a:r>
            <a:r>
              <a:rPr lang="ru-RU" sz="2000" dirty="0"/>
              <a:t> до 200 мкм,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містить</a:t>
            </a:r>
            <a:r>
              <a:rPr lang="ru-RU" sz="2000" dirty="0"/>
              <a:t> 6,13% </a:t>
            </a:r>
            <a:r>
              <a:rPr lang="ru-RU" sz="2000" dirty="0" err="1"/>
              <a:t>загального</a:t>
            </a:r>
            <a:r>
              <a:rPr lang="ru-RU" sz="2000" dirty="0"/>
              <a:t> </a:t>
            </a:r>
            <a:r>
              <a:rPr lang="ru-RU" sz="2000" dirty="0" err="1"/>
              <a:t>вуглецю</a:t>
            </a:r>
            <a:r>
              <a:rPr lang="ru-RU" sz="2000" dirty="0"/>
              <a:t>, 0,03% </a:t>
            </a:r>
            <a:r>
              <a:rPr lang="ru-RU" sz="2000" dirty="0" err="1"/>
              <a:t>вільного</a:t>
            </a:r>
            <a:r>
              <a:rPr lang="ru-RU" sz="2000" dirty="0"/>
              <a:t> </a:t>
            </a:r>
            <a:r>
              <a:rPr lang="ru-RU" sz="2000" dirty="0" err="1"/>
              <a:t>вуглецю</a:t>
            </a:r>
            <a:r>
              <a:rPr lang="ru-RU" sz="2000" dirty="0"/>
              <a:t> і до 0,15% </a:t>
            </a:r>
            <a:r>
              <a:rPr lang="ru-RU" sz="2000" dirty="0" err="1"/>
              <a:t>домішок</a:t>
            </a:r>
            <a:r>
              <a:rPr lang="ru-RU" sz="2000" dirty="0"/>
              <a:t>, в основному </a:t>
            </a:r>
            <a:r>
              <a:rPr lang="ru-RU" sz="2000" dirty="0" err="1"/>
              <a:t>заліза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1743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301</TotalTime>
  <Words>657</Words>
  <Application>Microsoft Office PowerPoint</Application>
  <PresentationFormat>Широкоэкранный</PresentationFormat>
  <Paragraphs>84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Ион</vt:lpstr>
      <vt:lpstr>ГАРМОНІЗАЦІЯ СТАНДАРТІВ ЯК НОРМАТИВНО-РЕГУЛЯТИВНА ОСНОВА ВПРОВАДЖЕННЯ ЄВРОПЕЙСЬКИХ МОДЕЛЕЙ БІЗНЕСУ В УКРАЇНІ, СИСТЕМНИЙ ПІДХІД ДО ГАРМОНІЗАЦІЇ СТАНДАРТІВ – ГАРАНТІЯ УСПІХУ ЄВРОПЕЙСЬКИХ БІЗНЕС-МОДЕЛЕЙ В УКРАЇНІ</vt:lpstr>
      <vt:lpstr>Презентация PowerPoint</vt:lpstr>
      <vt:lpstr>Застосування</vt:lpstr>
      <vt:lpstr>Презентация PowerPoint</vt:lpstr>
      <vt:lpstr>Презентация PowerPoint</vt:lpstr>
      <vt:lpstr>Презентация PowerPoint</vt:lpstr>
      <vt:lpstr>Фізико-хімічні властивості реліту та аналіз впливу на механічні властивості поверхні</vt:lpstr>
      <vt:lpstr>Презентация PowerPoint</vt:lpstr>
      <vt:lpstr>Макрокристалічний карбід вольфраму.</vt:lpstr>
      <vt:lpstr>Опис ідеї стартап-проекту </vt:lpstr>
      <vt:lpstr>Презентация PowerPoint</vt:lpstr>
      <vt:lpstr>Презентация PowerPoint</vt:lpstr>
      <vt:lpstr>Розрахунок вартості </vt:lpstr>
      <vt:lpstr>Презентация PowerPoint</vt:lpstr>
      <vt:lpstr>Презентация PowerPoint</vt:lpstr>
      <vt:lpstr>Висновок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СТАРТАП-ПРОЕКТ</dc:title>
  <dc:creator>Пользователь Windows</dc:creator>
  <cp:lastModifiedBy>Пользователь Windows</cp:lastModifiedBy>
  <cp:revision>6</cp:revision>
  <dcterms:created xsi:type="dcterms:W3CDTF">2020-05-15T07:42:04Z</dcterms:created>
  <dcterms:modified xsi:type="dcterms:W3CDTF">2020-06-23T10:24:47Z</dcterms:modified>
</cp:coreProperties>
</file>