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5" r:id="rId4"/>
    <p:sldId id="266" r:id="rId5"/>
    <p:sldId id="275" r:id="rId6"/>
    <p:sldId id="268" r:id="rId7"/>
    <p:sldId id="267" r:id="rId8"/>
    <p:sldId id="276" r:id="rId9"/>
    <p:sldId id="279" r:id="rId10"/>
    <p:sldId id="278" r:id="rId11"/>
    <p:sldId id="277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6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8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9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3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4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4217-1E32-48B3-A48F-785B32D1D1B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90F0-EABA-46D5-9999-54305CC67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7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4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984" y="2544765"/>
            <a:ext cx="86409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Відкрита лекція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доцента кафедри менеджменту </a:t>
            </a:r>
          </a:p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Кузнєцової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Катерини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pPr algn="ctr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Витоки виникнення та розвитку європейської інтеграції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 2019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5" y="157153"/>
            <a:ext cx="5634135" cy="136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Admin\Desktop\6c5295689ae6ca7c6a4ffd50bf5d54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77"/>
            <a:ext cx="3350765" cy="95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 descr="kpi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89" y="702887"/>
            <a:ext cx="13136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Кафедра менеджменту\ЖАН МОНЕ - проект 2017\круглий стіл жовтень 2017\лого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94" y="104701"/>
            <a:ext cx="1950256" cy="9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1"/>
            <a:ext cx="2566601" cy="7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207"/>
            <a:ext cx="756699" cy="7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928"/>
            <a:ext cx="1152128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3588007"/>
            <a:ext cx="8125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вибір України та становище нашої держави вимагають від українських управлінців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законів та механізмів сучасного менеджменту та лідерства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досягнення своїх цілей та забезпечення спільної мети – становлення могутньої країни.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068" y="1008054"/>
            <a:ext cx="2166862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068" y="1776339"/>
            <a:ext cx="50076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«Україна - ЄС»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вересня 2017 р. була ратифікована Угода про Асоціацію.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ÐÐ°ÑÑÐ¸Ð½ÐºÐ¸ Ð¿Ð¾ Ð·Ð°Ð¿ÑÐ¾ÑÑ ÑÐºÑÐ°ÑÐ½Ð° ÑÑ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46" y="1121625"/>
            <a:ext cx="2951089" cy="19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984" y="2238398"/>
            <a:ext cx="86409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листопада 2019 р.</a:t>
            </a:r>
          </a:p>
          <a:p>
            <a:pPr algn="ctr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запрошено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спікера</a:t>
            </a:r>
          </a:p>
          <a:p>
            <a:pPr algn="ctr"/>
            <a:endParaRPr lang="uk-UA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Дмитра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Політіко</a:t>
            </a: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презентацією </a:t>
            </a:r>
          </a:p>
          <a:p>
            <a:pPr algn="ctr"/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«Принципи лідерства: теорія та практика»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5" y="157153"/>
            <a:ext cx="5634135" cy="136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Admin\Desktop\6c5295689ae6ca7c6a4ffd50bf5d54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77"/>
            <a:ext cx="3350765" cy="95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 descr="kpi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89" y="702887"/>
            <a:ext cx="13136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Кафедра менеджменту\ЖАН МОНЕ - проект 2017\круглий стіл жовтень 2017\лого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94" y="104701"/>
            <a:ext cx="1950256" cy="9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0"/>
            <a:ext cx="3251391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63" y="22206"/>
            <a:ext cx="1045533" cy="10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996"/>
            <a:ext cx="1690771" cy="8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" y="1116490"/>
            <a:ext cx="3639186" cy="25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3460" y="1116490"/>
            <a:ext cx="1692188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1951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3527" y="1754307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«Європейське об'єднання вугілля та сталі»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Франція, Німеччина,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талія, Бельгія, Нідерланди та Люксембург підписали Договір про створення ЄОВС –це був перший крок на шляху до ЄС.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5736"/>
            <a:ext cx="3816424" cy="25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199" y="3816410"/>
            <a:ext cx="1512168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1957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99" y="4443408"/>
            <a:ext cx="4654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«Римський договір»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 крок запровадив Європейське товариство з атомної енергії (Євратом) та Європейське економічне співтовариство (ЄЕС). Це означало появу спільного європейського ринку товарів та послуг.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0"/>
            <a:ext cx="3251391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63" y="22206"/>
            <a:ext cx="1045533" cy="10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996"/>
            <a:ext cx="1690771" cy="8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3460" y="1116490"/>
            <a:ext cx="1692188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1965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3527" y="1754307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«Європейські співтовариства»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Брюсельський договір (або Договір про злиття) поєднав управління ЄОВС, Євратом та ЄЕС в єдину організаційну структуру.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99" y="3816410"/>
            <a:ext cx="1512168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99" y="4497191"/>
            <a:ext cx="465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«6+3»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Перше розширення Європейського співтовариства – до інтеграційного об'єднання приєднались Данія, Ірландія, Великобританія.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2" y="1112923"/>
            <a:ext cx="3413472" cy="22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63" y="4088943"/>
            <a:ext cx="3819833" cy="25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0"/>
            <a:ext cx="3251391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63" y="22206"/>
            <a:ext cx="1045533" cy="10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996"/>
            <a:ext cx="1690771" cy="8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3460" y="1116490"/>
            <a:ext cx="2096692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1980-ті рр.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3460" y="1909931"/>
            <a:ext cx="5136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Євроскептицизм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застою західноєвропейської інтеграції – країни не охоче координували свою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кономічну політику.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98" y="3816410"/>
            <a:ext cx="1774513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1981-1986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883" y="4326417"/>
            <a:ext cx="4438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«9+3»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падіння авторитарних режимів до Європейського співтовариства приєднались: Греція, Іспанія та Португалія.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5" y="1116490"/>
            <a:ext cx="3557488" cy="23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61" y="3908180"/>
            <a:ext cx="3905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0"/>
            <a:ext cx="3251391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63" y="22206"/>
            <a:ext cx="1045533" cy="10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996"/>
            <a:ext cx="1690771" cy="8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3460" y="1116490"/>
            <a:ext cx="1808660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3460" y="1909931"/>
            <a:ext cx="51366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«Маастрихтський договір»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договору, який вступав в силу з 1993 р., у структури Співтовариства були інтегровані міжурядові зв'язки у сферах зовнішньої політики, юстиції та безпеки.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99" y="3816410"/>
            <a:ext cx="1630498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883" y="4326417"/>
            <a:ext cx="4438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«12+3»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ЄС зі вступом Австрії, Фінляндії та Швеції. При цьому заявки на вступ були подані ще багатьма країнами Східного блоку.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 descr="phot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8" y="1139896"/>
            <a:ext cx="3464875" cy="232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79" y="3816410"/>
            <a:ext cx="4278332" cy="28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0"/>
            <a:ext cx="3251391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63" y="22206"/>
            <a:ext cx="1045533" cy="10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996"/>
            <a:ext cx="1690771" cy="8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1282" y="1286464"/>
            <a:ext cx="2312716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1999-2002 рр.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3460" y="1909931"/>
            <a:ext cx="51366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«Єдина валюта»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ЄС почали введення нової розрахункової валюти - євро. Спочатку це був перехід у безготівкових (1999 р.), а згодом – у готівкових розрахунках (2002 р.).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98" y="3816410"/>
            <a:ext cx="2422585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2004-2007 рр.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883" y="4326417"/>
            <a:ext cx="44388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«15+10+2»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2004 р. до ЄС приєднується 10 країн: Польща, Угорщина, Чехія, Словаччина, Словенія, Естонія, Литва, Латвія, Мальта та Кіпр, а у 2007 р. – Болгарія та Румунія.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 descr="phot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88" y="4005064"/>
            <a:ext cx="4157523" cy="27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µÐ²ÑÐ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891990"/>
            <a:ext cx="3423608" cy="27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0"/>
            <a:ext cx="3251391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63" y="22206"/>
            <a:ext cx="1045533" cy="10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996"/>
            <a:ext cx="1690771" cy="8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1282" y="1286464"/>
            <a:ext cx="1954854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1282" y="1727324"/>
            <a:ext cx="51366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«27+1»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перерви у 2013 р. відбулося останнє розширення ЄС з приєднанням Хорватії.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3805" y="2952534"/>
            <a:ext cx="1962332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2826" y="3547674"/>
            <a:ext cx="500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Brexit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 ініціювала вихід з ЄС.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 descr="phot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1" y="1286464"/>
            <a:ext cx="3298392" cy="21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8915" y="4319361"/>
            <a:ext cx="2166862" cy="523220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677" y="4927737"/>
            <a:ext cx="5007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«Україна - ЄС»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червня було запроваджено безвізовий режим між Україною та ЄС. А після тривалого процесу 1 вересня 2017 р. була ратифікована Угода про Асоціацію.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ÑÐºÑÐ°ÑÐ½Ð° ÑÑ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580971"/>
            <a:ext cx="3240360" cy="215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0"/>
            <a:ext cx="3251391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63" y="22206"/>
            <a:ext cx="1045533" cy="10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996"/>
            <a:ext cx="1690771" cy="8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phot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63865" y="5597481"/>
            <a:ext cx="76653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Максвел, </a:t>
            </a: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експерт з менеджменту, </a:t>
            </a: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 та тренер з особистісного розвитку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99" y="2636912"/>
            <a:ext cx="1630497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31640" y="1484784"/>
            <a:ext cx="1728192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56590" y="1313005"/>
            <a:ext cx="2051514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79997" y="1666528"/>
            <a:ext cx="1630497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95991" y="2952235"/>
            <a:ext cx="2629006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Пристрасть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39552" y="3837427"/>
            <a:ext cx="2144438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Харизма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840296" y="4445353"/>
            <a:ext cx="2235760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15374" y="4177024"/>
            <a:ext cx="2591109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32457" y="2350578"/>
            <a:ext cx="1740440" cy="93440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" idx="6"/>
          </p:cNvCxnSpPr>
          <p:nvPr/>
        </p:nvCxnSpPr>
        <p:spPr>
          <a:xfrm>
            <a:off x="1835696" y="3104964"/>
            <a:ext cx="2520280" cy="18002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9" idx="2"/>
          </p:cNvCxnSpPr>
          <p:nvPr/>
        </p:nvCxnSpPr>
        <p:spPr>
          <a:xfrm>
            <a:off x="4355976" y="3284984"/>
            <a:ext cx="1940015" cy="13530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7" idx="4"/>
          </p:cNvCxnSpPr>
          <p:nvPr/>
        </p:nvCxnSpPr>
        <p:spPr>
          <a:xfrm flipH="1">
            <a:off x="4372897" y="2249109"/>
            <a:ext cx="109450" cy="10358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8" idx="3"/>
          </p:cNvCxnSpPr>
          <p:nvPr/>
        </p:nvCxnSpPr>
        <p:spPr>
          <a:xfrm flipV="1">
            <a:off x="4335874" y="2465543"/>
            <a:ext cx="1882904" cy="8235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2" idx="1"/>
          </p:cNvCxnSpPr>
          <p:nvPr/>
        </p:nvCxnSpPr>
        <p:spPr>
          <a:xfrm>
            <a:off x="4372897" y="3292449"/>
            <a:ext cx="1521936" cy="10216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0" idx="6"/>
          </p:cNvCxnSpPr>
          <p:nvPr/>
        </p:nvCxnSpPr>
        <p:spPr>
          <a:xfrm flipV="1">
            <a:off x="2683990" y="3292449"/>
            <a:ext cx="1651884" cy="101303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21" idx="0"/>
          </p:cNvCxnSpPr>
          <p:nvPr/>
        </p:nvCxnSpPr>
        <p:spPr>
          <a:xfrm flipH="1">
            <a:off x="3958176" y="3292449"/>
            <a:ext cx="397800" cy="115290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0"/>
            <a:ext cx="3251391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63" y="22206"/>
            <a:ext cx="1045533" cy="10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996"/>
            <a:ext cx="1690771" cy="8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phot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31640" y="5626368"/>
            <a:ext cx="76653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Стівен </a:t>
            </a: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Кові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 у питаннях лідерства, </a:t>
            </a: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організаційної структури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99" y="2636912"/>
            <a:ext cx="2674950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Наставництво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9552" y="1484784"/>
            <a:ext cx="2520280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324120" y="1298969"/>
            <a:ext cx="2327999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63947" y="1680405"/>
            <a:ext cx="1866950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95991" y="2952235"/>
            <a:ext cx="2701014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Самопожертва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68300" y="3837427"/>
            <a:ext cx="2315690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840295" y="4445353"/>
            <a:ext cx="3123651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10845" y="4122126"/>
            <a:ext cx="2591109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Служіння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16" idx="5"/>
          </p:cNvCxnSpPr>
          <p:nvPr/>
        </p:nvCxnSpPr>
        <p:spPr>
          <a:xfrm>
            <a:off x="2690746" y="2283799"/>
            <a:ext cx="1682151" cy="100118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" idx="6"/>
          </p:cNvCxnSpPr>
          <p:nvPr/>
        </p:nvCxnSpPr>
        <p:spPr>
          <a:xfrm>
            <a:off x="2880149" y="3104964"/>
            <a:ext cx="1475827" cy="18002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9" idx="2"/>
          </p:cNvCxnSpPr>
          <p:nvPr/>
        </p:nvCxnSpPr>
        <p:spPr>
          <a:xfrm>
            <a:off x="4355976" y="3284984"/>
            <a:ext cx="1940015" cy="13530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7" idx="4"/>
          </p:cNvCxnSpPr>
          <p:nvPr/>
        </p:nvCxnSpPr>
        <p:spPr>
          <a:xfrm flipH="1">
            <a:off x="4370405" y="2235073"/>
            <a:ext cx="117715" cy="104450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8" idx="3"/>
          </p:cNvCxnSpPr>
          <p:nvPr/>
        </p:nvCxnSpPr>
        <p:spPr>
          <a:xfrm flipV="1">
            <a:off x="4319824" y="2479420"/>
            <a:ext cx="1917531" cy="8235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2" idx="1"/>
          </p:cNvCxnSpPr>
          <p:nvPr/>
        </p:nvCxnSpPr>
        <p:spPr>
          <a:xfrm>
            <a:off x="4355976" y="3292449"/>
            <a:ext cx="2134328" cy="96676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0" idx="6"/>
          </p:cNvCxnSpPr>
          <p:nvPr/>
        </p:nvCxnSpPr>
        <p:spPr>
          <a:xfrm flipV="1">
            <a:off x="2683990" y="3292449"/>
            <a:ext cx="1651884" cy="101303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21" idx="0"/>
          </p:cNvCxnSpPr>
          <p:nvPr/>
        </p:nvCxnSpPr>
        <p:spPr>
          <a:xfrm>
            <a:off x="4355976" y="3292449"/>
            <a:ext cx="46145" cy="115290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552728" cy="1388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59" y="2488921"/>
            <a:ext cx="807365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виконання проекту за модулем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 Monnet Fund </a:t>
            </a:r>
          </a:p>
          <a:p>
            <a:pPr algn="ctr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 КПІ ім. Ігоря Сікорського та Виконавчою агенцією з освіти, аудіовізуальної політики та культури (Європейська комісія)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«Європейські бізнес-моделі: трансформація, гармонізація та імплементація в Україні»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("European business models: transformation, harmonization and implementation in Ukraine«)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587138-EPP-1-2017-1-UA-EPPJMO-MODULE</a:t>
            </a:r>
          </a:p>
          <a:p>
            <a:pPr algn="ctr"/>
            <a:endParaRPr lang="uk-UA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 заходи для студентів, аспірантів, викладачів та всіх зацікавлених</a:t>
            </a:r>
          </a:p>
        </p:txBody>
      </p:sp>
      <p:pic>
        <p:nvPicPr>
          <p:cNvPr id="1026" name="Picture 2" descr="D:\Кафедра менеджменту\ЖАН МОНЕ - проект 2017\круглий стіл жовтень 2017\лого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950256" cy="9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6c5295689ae6ca7c6a4ffd50bf5d54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911"/>
            <a:ext cx="3350765" cy="95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5" descr="kpi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56" y="940311"/>
            <a:ext cx="131365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1" y="50199"/>
            <a:ext cx="3456384" cy="9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9568"/>
            <a:ext cx="1010234" cy="98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7480" y="1068552"/>
            <a:ext cx="3107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-й рік </a:t>
            </a:r>
          </a:p>
          <a:p>
            <a:pPr indent="450215" algn="ctr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проекту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53" y="213477"/>
            <a:ext cx="1656861" cy="79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Кафедра менеджменту\ЖАН МОНЕ - проект 2017\ТРЕНІНГ Дергачова 2017\фото для сайту міжнародного відділу\IMG_2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3542"/>
            <a:ext cx="5579306" cy="25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IMG_8259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58" y="3978202"/>
            <a:ext cx="5079114" cy="278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" y="3573016"/>
            <a:ext cx="4248472" cy="3186354"/>
          </a:xfrm>
          <a:prstGeom prst="rect">
            <a:avLst/>
          </a:prstGeom>
        </p:spPr>
      </p:pic>
      <p:pic>
        <p:nvPicPr>
          <p:cNvPr id="9" name="Рисунок 8" descr="IMG_8233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" y="1871732"/>
            <a:ext cx="3455033" cy="200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4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1"/>
            <a:ext cx="3456384" cy="9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8601"/>
            <a:ext cx="1010234" cy="98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99" y="1019322"/>
            <a:ext cx="8381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2-й рік виконання проекту та поширення інформації щодо європейсько направлених поглядів в освіті, науці та бізнесі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53" y="116632"/>
            <a:ext cx="1656861" cy="79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2" y="1812321"/>
            <a:ext cx="8460432" cy="50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4" y="197802"/>
            <a:ext cx="2710617" cy="7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39" y="132863"/>
            <a:ext cx="864096" cy="8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44" y="309395"/>
            <a:ext cx="1330731" cy="6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05273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закалялась сталь…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9337" y="1907116"/>
            <a:ext cx="62180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 канцлер 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Отто фон Бісмарк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казав: </a:t>
            </a:r>
          </a:p>
          <a:p>
            <a:pPr algn="just"/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«Будь-який, хто вимовляє "Європа", неправий. </a:t>
            </a:r>
          </a:p>
          <a:p>
            <a:pPr algn="just"/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всього лише географічна назва…». </a:t>
            </a:r>
          </a:p>
        </p:txBody>
      </p:sp>
      <p:pic>
        <p:nvPicPr>
          <p:cNvPr id="1026" name="Picture 2" descr="ÐÐ°ÑÑÐ¸Ð½ÐºÐ¸ Ð¿Ð¾ Ð·Ð°Ð¿ÑÐ¾ÑÑ Ð±Ð¸ÑÐ¼Ð°ÑÐ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1780574"/>
            <a:ext cx="1815525" cy="24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5" y="5663821"/>
            <a:ext cx="8580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«Король-сонце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«Залізний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канцлер»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вірили в можливість налагодження миру і гармонії в регіоні.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37318" y="3875585"/>
            <a:ext cx="4727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король Франції </a:t>
            </a: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Людовик XIV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разу в приватній бесіді сказав: </a:t>
            </a:r>
          </a:p>
          <a:p>
            <a:pPr algn="just"/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«Скоріше я об'єднаю Європу, ніж зможу помирити двох жінок».</a:t>
            </a:r>
          </a:p>
        </p:txBody>
      </p:sp>
      <p:pic>
        <p:nvPicPr>
          <p:cNvPr id="1028" name="Picture 4" descr="ÐÐ°ÑÑÐ¸Ð½ÐºÐ¸ Ð¿Ð¾ Ð·Ð°Ð¿ÑÐ¾ÑÑ ÐºÐ¾ÑÐ¾Ð»Ñ ÑÐ¾Ð»Ð½ÑÐ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r="-555" b="3620"/>
          <a:stretch/>
        </p:blipFill>
        <p:spPr bwMode="auto">
          <a:xfrm>
            <a:off x="6954303" y="2786066"/>
            <a:ext cx="2114944" cy="25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1"/>
            <a:ext cx="2566601" cy="7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207"/>
            <a:ext cx="756699" cy="7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928"/>
            <a:ext cx="1152128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630" y="880099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 ХХ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історія Європи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сповнена війн і чвар між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сусідами…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³ÑÐ°Ð½Ð¸ÑÑ ÐµÐ²ÑÐ¾Ð¿Ñ Ð½Ð° ÐºÐ°ÑÑÐµ Ð¼Ð¸ÑÐ° 190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" r="3854"/>
          <a:stretch/>
        </p:blipFill>
        <p:spPr bwMode="auto">
          <a:xfrm>
            <a:off x="250130" y="4088603"/>
            <a:ext cx="4224759" cy="22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t="7671" r="4133"/>
          <a:stretch/>
        </p:blipFill>
        <p:spPr>
          <a:xfrm>
            <a:off x="250130" y="1510900"/>
            <a:ext cx="4224759" cy="22740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9628" r="5607"/>
          <a:stretch/>
        </p:blipFill>
        <p:spPr>
          <a:xfrm>
            <a:off x="4739001" y="1510900"/>
            <a:ext cx="4224579" cy="22740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191" t="8656" r="4617" b="-202"/>
          <a:stretch/>
        </p:blipFill>
        <p:spPr>
          <a:xfrm>
            <a:off x="4739001" y="4044766"/>
            <a:ext cx="4224579" cy="2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4" y="197802"/>
            <a:ext cx="2710617" cy="7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39" y="132863"/>
            <a:ext cx="864096" cy="8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44" y="309395"/>
            <a:ext cx="1330731" cy="6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3403498" y="2995480"/>
            <a:ext cx="2016224" cy="1728192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048" y="2294841"/>
            <a:ext cx="1872208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країн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6563" y="1134141"/>
            <a:ext cx="1872208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516,19 млн.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1134141"/>
            <a:ext cx="2037429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4479,97 тис.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км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13268" y="2248999"/>
            <a:ext cx="2232642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ВВП 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20,85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трлн.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18954" y="3823366"/>
            <a:ext cx="2232642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ВВП на душу населення – 40,95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ÑÑ ÑÐ¼Ð±Ð»ÐµÐ¼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60" y="5330764"/>
            <a:ext cx="2072250" cy="13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µÐ²ÑÐ¾ Ð·Ð½Ð°Ð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4" y="5170633"/>
            <a:ext cx="1547223" cy="16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27771" y="3849354"/>
            <a:ext cx="2232642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офіційні мови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51720" y="5896179"/>
            <a:ext cx="4629324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800" b="1" i="1" u="none" strike="noStrike" cap="none" spc="100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«Єдність у різноманітті»</a:t>
            </a:r>
            <a:r>
              <a:rPr kumimoji="0" lang="uk-UA" altLang="en-US" sz="2800" b="1" i="1" u="none" strike="noStrike" cap="none" spc="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Прямая соединительная линия 19"/>
          <p:cNvCxnSpPr>
            <a:stCxn id="14" idx="2"/>
            <a:endCxn id="10" idx="0"/>
          </p:cNvCxnSpPr>
          <p:nvPr/>
        </p:nvCxnSpPr>
        <p:spPr>
          <a:xfrm>
            <a:off x="3272667" y="2214261"/>
            <a:ext cx="1138943" cy="7812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5" idx="2"/>
            <a:endCxn id="10" idx="0"/>
          </p:cNvCxnSpPr>
          <p:nvPr/>
        </p:nvCxnSpPr>
        <p:spPr>
          <a:xfrm flipH="1">
            <a:off x="4411610" y="2214261"/>
            <a:ext cx="1107097" cy="7812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1" idx="3"/>
          </p:cNvCxnSpPr>
          <p:nvPr/>
        </p:nvCxnSpPr>
        <p:spPr>
          <a:xfrm>
            <a:off x="2301256" y="2834901"/>
            <a:ext cx="1293546" cy="439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7"/>
            <a:endCxn id="16" idx="1"/>
          </p:cNvCxnSpPr>
          <p:nvPr/>
        </p:nvCxnSpPr>
        <p:spPr>
          <a:xfrm flipV="1">
            <a:off x="5124453" y="2789059"/>
            <a:ext cx="1588815" cy="4595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2" idx="3"/>
            <a:endCxn id="10" idx="3"/>
          </p:cNvCxnSpPr>
          <p:nvPr/>
        </p:nvCxnSpPr>
        <p:spPr>
          <a:xfrm>
            <a:off x="2860413" y="4389414"/>
            <a:ext cx="838354" cy="811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0" idx="5"/>
            <a:endCxn id="17" idx="1"/>
          </p:cNvCxnSpPr>
          <p:nvPr/>
        </p:nvCxnSpPr>
        <p:spPr>
          <a:xfrm flipV="1">
            <a:off x="5124453" y="4363426"/>
            <a:ext cx="1294501" cy="1071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" y="64059"/>
            <a:ext cx="2710617" cy="7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06" y="-6265"/>
            <a:ext cx="864096" cy="8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00" y="108470"/>
            <a:ext cx="1330731" cy="6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705" y="1313796"/>
            <a:ext cx="8052957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Європа - один з передових регіонів, де активно зароджуються нові тренди, види діяльності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розробляються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технології, виробляються </a:t>
            </a:r>
            <a:r>
              <a:rPr kumimoji="0" lang="uk-UA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товари, які потім успішно продаються по всьому світу.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3789040"/>
            <a:ext cx="652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ЄС досяг успіху?</a:t>
            </a:r>
            <a:endParaRPr lang="uk-UA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ÐÐ¸Ð·Ð½ÐµÑ-Ð¿Ð»Ð°Ð½ ÐÐ¡ Ð½Ð° 2018 Ð³Ð¾Ð´ Ð¸ ÑÐµÐ¼Ñ Ð£ÐºÑÐ°Ð¸Ð½Ð° Ð¼Ð¾Ð¶ÐµÑ Ð½Ð°ÑÑÐ¸ÑÑÑÑ Ñ ÐÐ²ÑÐ¾Ð¿Ñ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305839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6c5295689ae6ca7c6a4ffd50bf5d54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28601"/>
            <a:ext cx="2566601" cy="7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5" descr="kpi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207"/>
            <a:ext cx="756699" cy="7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esktop\J_mone-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928"/>
            <a:ext cx="1152128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&quot;лідерство цитата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4653136"/>
            <a:ext cx="440972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1855" y="1443927"/>
            <a:ext cx="84863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і д е р с т в о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 спонукати людей робити те, що вам потрібно, та ще й тому що вони хочуть зробити це»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02224" y="4786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Дуайт Д. Ейзенхауер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американський державний і військовий діяч, 34-й президент США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783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LENOVO</cp:lastModifiedBy>
  <cp:revision>124</cp:revision>
  <dcterms:created xsi:type="dcterms:W3CDTF">2017-10-24T14:33:36Z</dcterms:created>
  <dcterms:modified xsi:type="dcterms:W3CDTF">2019-12-06T11:07:34Z</dcterms:modified>
</cp:coreProperties>
</file>