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399" r:id="rId2"/>
    <p:sldId id="394" r:id="rId3"/>
    <p:sldId id="387" r:id="rId4"/>
    <p:sldId id="314" r:id="rId5"/>
    <p:sldId id="400" r:id="rId6"/>
    <p:sldId id="403" r:id="rId7"/>
    <p:sldId id="404" r:id="rId8"/>
    <p:sldId id="409" r:id="rId9"/>
    <p:sldId id="406" r:id="rId10"/>
    <p:sldId id="408" r:id="rId11"/>
    <p:sldId id="411" r:id="rId12"/>
    <p:sldId id="413" r:id="rId13"/>
    <p:sldId id="414" r:id="rId14"/>
    <p:sldId id="415" r:id="rId15"/>
    <p:sldId id="416" r:id="rId16"/>
    <p:sldId id="417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33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/>
    <p:restoredTop sz="94624"/>
  </p:normalViewPr>
  <p:slideViewPr>
    <p:cSldViewPr>
      <p:cViewPr varScale="1">
        <p:scale>
          <a:sx n="102" d="100"/>
          <a:sy n="102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15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1/Documents/Jean%20Monnet/3%20&#1089;&#1077;&#1084;&#1077;&#1089;&#1090;&#1088;/&#1064;&#1091;&#1083;&#1100;&#1075;&#1110;&#1085;&#1072;-&#1083;&#1077;&#1082;&#1094;&#1110;&#1103;/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1/Documents/Jean%20Monnet/3%20&#1089;&#1077;&#1084;&#1077;&#1089;&#1090;&#1088;/&#1064;&#1091;&#1083;&#1100;&#1075;&#1110;&#1085;&#1072;-&#1083;&#1077;&#1082;&#1094;&#1110;&#1103;/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Млн дол США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Лист1!$B$2:$B$16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14.5</c:v>
                </c:pt>
                <c:pt idx="1">
                  <c:v>19.5</c:v>
                </c:pt>
                <c:pt idx="2">
                  <c:v>24.8</c:v>
                </c:pt>
                <c:pt idx="3">
                  <c:v>33.5</c:v>
                </c:pt>
                <c:pt idx="4">
                  <c:v>41.5</c:v>
                </c:pt>
                <c:pt idx="5">
                  <c:v>55</c:v>
                </c:pt>
                <c:pt idx="6">
                  <c:v>45</c:v>
                </c:pt>
                <c:pt idx="7">
                  <c:v>40.5</c:v>
                </c:pt>
                <c:pt idx="8">
                  <c:v>44.4</c:v>
                </c:pt>
                <c:pt idx="9">
                  <c:v>56.9</c:v>
                </c:pt>
                <c:pt idx="10">
                  <c:v>60.8</c:v>
                </c:pt>
                <c:pt idx="11">
                  <c:v>42.4</c:v>
                </c:pt>
                <c:pt idx="12">
                  <c:v>34.799999999999997</c:v>
                </c:pt>
                <c:pt idx="13">
                  <c:v>32.299999999999997</c:v>
                </c:pt>
                <c:pt idx="14">
                  <c:v>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3-2E49-A84F-4FCC54944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566048"/>
        <c:axId val="1308567728"/>
      </c:lineChart>
      <c:catAx>
        <c:axId val="13085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567728"/>
        <c:crosses val="autoZero"/>
        <c:auto val="1"/>
        <c:lblAlgn val="ctr"/>
        <c:lblOffset val="100"/>
        <c:noMultiLvlLbl val="0"/>
      </c:catAx>
      <c:valAx>
        <c:axId val="1308567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85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Лист1!$C$29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Лист1!$B$30:$B$36</c:f>
              <c:numCache>
                <c:formatCode>General</c:formatCode>
                <c:ptCount val="7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Лист1!$C$30:$C$36</c:f>
              <c:numCache>
                <c:formatCode>General</c:formatCode>
                <c:ptCount val="7"/>
                <c:pt idx="0">
                  <c:v>12</c:v>
                </c:pt>
                <c:pt idx="1">
                  <c:v>18</c:v>
                </c:pt>
                <c:pt idx="2">
                  <c:v>22</c:v>
                </c:pt>
                <c:pt idx="3">
                  <c:v>33</c:v>
                </c:pt>
                <c:pt idx="4">
                  <c:v>50</c:v>
                </c:pt>
                <c:pt idx="5">
                  <c:v>57</c:v>
                </c:pt>
                <c:pt idx="6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43-344C-8D94-84F781C8C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1292736"/>
        <c:axId val="1381294416"/>
      </c:lineChart>
      <c:catAx>
        <c:axId val="13812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1294416"/>
        <c:crosses val="autoZero"/>
        <c:auto val="1"/>
        <c:lblAlgn val="ctr"/>
        <c:lblOffset val="100"/>
        <c:noMultiLvlLbl val="0"/>
      </c:catAx>
      <c:valAx>
        <c:axId val="138129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129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90AA-B0C7-4533-B5FD-18B26070D0C7}" type="datetimeFigureOut">
              <a:rPr lang="ru-RU" smtClean="0"/>
              <a:t>19.12.18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F167A-3C65-4EB5-BEF4-85AD0063D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4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007BC-62DF-4EC1-A00B-05FE95C4F0A4}" type="datetimeFigureOut">
              <a:rPr lang="ru-RU" smtClean="0"/>
              <a:t>19.12.18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6EE37-B4BD-49DE-8E1C-B888B1973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6EE37-B4BD-49DE-8E1C-B888B1973A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25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6EE37-B4BD-49DE-8E1C-B888B1973A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5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6EE37-B4BD-49DE-8E1C-B888B1973A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2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6FED-2037-4D96-AFE1-79CEE8232576}" type="datetime1">
              <a:rPr lang="ru-RU" smtClean="0"/>
              <a:t>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02-F321-4801-938D-BA9E7C87A7E6}" type="datetime1">
              <a:rPr lang="ru-RU" smtClean="0"/>
              <a:t>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4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808-4760-49B7-A0CF-3EC83A7B4BFB}" type="datetime1">
              <a:rPr lang="ru-RU" smtClean="0"/>
              <a:t>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1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1B0-DDF2-4835-B83B-54B7821B8766}" type="datetime1">
              <a:rPr lang="ru-RU" smtClean="0"/>
              <a:t>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2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EAAC-F7A7-45BB-BB66-512C77C19F5F}" type="datetime1">
              <a:rPr lang="ru-RU" smtClean="0"/>
              <a:t>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534-6DCF-42AD-A77B-C023E4C34381}" type="datetime1">
              <a:rPr lang="ru-RU" smtClean="0"/>
              <a:t>19.12.18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9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2B8-891F-4BCA-9032-8224561AB168}" type="datetime1">
              <a:rPr lang="ru-RU" smtClean="0"/>
              <a:t>19.12.18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1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D13C-A5B2-4CFC-B520-96344E1DB94C}" type="datetime1">
              <a:rPr lang="ru-RU" smtClean="0"/>
              <a:t>19.12.18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4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94C4-E9A4-43DA-A859-0FF7E502F11D}" type="datetime1">
              <a:rPr lang="ru-RU" smtClean="0"/>
              <a:t>19.12.18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2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F3C-D9FA-469F-9C3C-359E2E65D4C5}" type="datetime1">
              <a:rPr lang="ru-RU" smtClean="0"/>
              <a:t>19.12.18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0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6992-274A-4F99-B4A0-FC3A85F44A4C}" type="datetime1">
              <a:rPr lang="ru-RU" smtClean="0"/>
              <a:t>19.12.18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8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4360-47ED-4499-8860-273335A265B1}" type="datetime1">
              <a:rPr lang="ru-RU" smtClean="0"/>
              <a:t>19.12.18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mi.fem.sumdu.edu.ua/sites/default/files/mmi2018_1_118_129.pdf" TargetMode="External"/><Relationship Id="rId3" Type="http://schemas.openxmlformats.org/officeDocument/2006/relationships/hyperlink" Target="https://www.youtube.com/watch?v=cRvz9QLM948" TargetMode="External"/><Relationship Id="rId7" Type="http://schemas.openxmlformats.org/officeDocument/2006/relationships/hyperlink" Target="http://uam.in.ua/upload/iblock/767/767f9eacb36cc09804037b17ebe5b502.pdf" TargetMode="External"/><Relationship Id="rId2" Type="http://schemas.openxmlformats.org/officeDocument/2006/relationships/hyperlink" Target="https://www.youtube.com/watch?v=q6BN1bLYIC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am.in.ua/upload/iblock/f9d/f9d7f27ec907c4d1f18dcf61173842ac.pdf" TargetMode="External"/><Relationship Id="rId5" Type="http://schemas.openxmlformats.org/officeDocument/2006/relationships/hyperlink" Target="https://www.youtube.com/watch?v=5KplfVVyHfA" TargetMode="External"/><Relationship Id="rId4" Type="http://schemas.openxmlformats.org/officeDocument/2006/relationships/hyperlink" Target="https://www.youtube.com/watch?v=oX2lrocBnY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2304256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9000">
                <a:schemeClr val="bg1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2200" b="1" dirty="0">
                <a:latin typeface="Palatino Linotype" panose="02040502050505030304" pitchFamily="18" charset="0"/>
              </a:rPr>
            </a:br>
            <a:br>
              <a:rPr lang="uk-UA" sz="2200" b="1" dirty="0">
                <a:latin typeface="Palatino Linotype" panose="02040502050505030304" pitchFamily="18" charset="0"/>
              </a:rPr>
            </a:br>
            <a:br>
              <a:rPr lang="uk-UA" sz="2200" b="1" dirty="0">
                <a:latin typeface="Palatino Linotype" panose="02040502050505030304" pitchFamily="18" charset="0"/>
              </a:rPr>
            </a:br>
            <a:r>
              <a:rPr lang="uk-UA" sz="2200" b="1" dirty="0">
                <a:latin typeface="Palatino Linotype" panose="02040502050505030304" pitchFamily="18" charset="0"/>
              </a:rPr>
              <a:t>ЛЕКЦІЯ</a:t>
            </a:r>
            <a:br>
              <a:rPr lang="uk-UA" sz="1800" b="1" dirty="0">
                <a:latin typeface="Palatino Linotype" panose="02040502050505030304" pitchFamily="18" charset="0"/>
              </a:rPr>
            </a:br>
            <a:r>
              <a:rPr lang="uk-UA" b="1" i="1" dirty="0"/>
              <a:t>Стандарти маркетингових досліджень: досвід ЄС та рекомендації для України</a:t>
            </a:r>
            <a:br>
              <a:rPr lang="uk-UA" b="1" i="1" dirty="0"/>
            </a:br>
            <a:br>
              <a:rPr lang="uk-UA" i="1" dirty="0"/>
            </a:br>
            <a:r>
              <a:rPr lang="uk-UA" sz="2900" dirty="0">
                <a:latin typeface="Palatino Linotype" panose="02040502050505030304" pitchFamily="18" charset="0"/>
              </a:rPr>
              <a:t>(</a:t>
            </a:r>
            <a:r>
              <a:rPr lang="en-US" sz="2900" dirty="0"/>
              <a:t>Standards of Marketing Research: the EU Experience and Recommendations for Ukraine</a:t>
            </a:r>
            <a:r>
              <a:rPr lang="uk-UA" sz="2900" dirty="0"/>
              <a:t>)</a:t>
            </a:r>
            <a:br>
              <a:rPr lang="uk-UA" sz="2900" dirty="0">
                <a:latin typeface="Palatino Linotype" panose="02040502050505030304" pitchFamily="18" charset="0"/>
              </a:rPr>
            </a:br>
            <a:endParaRPr lang="uk-UA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20" y="5517232"/>
            <a:ext cx="75249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600" b="1" dirty="0">
                <a:solidFill>
                  <a:prstClr val="black"/>
                </a:solidFill>
              </a:rPr>
              <a:t>Лектор:  д.е.н., проф. Людмила Шульгіна 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8D4EF6-0B57-BA44-8FFF-944EF5C72A49}"/>
              </a:ext>
            </a:extLst>
          </p:cNvPr>
          <p:cNvSpPr/>
          <p:nvPr/>
        </p:nvSpPr>
        <p:spPr>
          <a:xfrm>
            <a:off x="1499458" y="6228601"/>
            <a:ext cx="6001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Lecturer: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Doctor of Economics, prof. Liudmyla Shulhina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BA949A-6532-A54A-8A99-49978FEC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B0AE2D-2B0E-A445-B41E-EB561CA63FF7}"/>
              </a:ext>
            </a:extLst>
          </p:cNvPr>
          <p:cNvSpPr/>
          <p:nvPr/>
        </p:nvSpPr>
        <p:spPr>
          <a:xfrm>
            <a:off x="35496" y="1340768"/>
            <a:ext cx="91085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Характеристики </a:t>
            </a:r>
            <a:b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ринку маркетингових досліджень </a:t>
            </a:r>
            <a:b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Україні: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133DCE-EB39-3947-B0F2-A1AF4399637F}"/>
              </a:ext>
            </a:extLst>
          </p:cNvPr>
          <p:cNvSpPr/>
          <p:nvPr/>
        </p:nvSpPr>
        <p:spPr>
          <a:xfrm>
            <a:off x="107504" y="2852936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Значне розшарування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Монополізація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Робота «в тіні»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Демпінгування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Погіршення якості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Значний вплив </a:t>
            </a:r>
            <a:b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політичної складової</a:t>
            </a:r>
          </a:p>
          <a:p>
            <a:pPr algn="ctr">
              <a:spcAft>
                <a:spcPts val="0"/>
              </a:spcAft>
            </a:pP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5B678-EB82-5642-987D-67C807AC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9" y="3068960"/>
            <a:ext cx="4915296" cy="36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6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852F83-0589-7548-AE5B-59B305E1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842AC5-D992-CC46-8EEE-17B998E30478}"/>
              </a:ext>
            </a:extLst>
          </p:cNvPr>
          <p:cNvSpPr/>
          <p:nvPr/>
        </p:nvSpPr>
        <p:spPr>
          <a:xfrm>
            <a:off x="395536" y="1158553"/>
            <a:ext cx="6517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Лідери ринку МД в Україні: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5E0D8B-BE1B-2D43-81B8-934470512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45713"/>
              </p:ext>
            </p:extLst>
          </p:nvPr>
        </p:nvGraphicFramePr>
        <p:xfrm>
          <a:off x="107504" y="1817822"/>
          <a:ext cx="8928991" cy="472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714">
                  <a:extLst>
                    <a:ext uri="{9D8B030D-6E8A-4147-A177-3AD203B41FA5}">
                      <a16:colId xmlns:a16="http://schemas.microsoft.com/office/drawing/2014/main" val="803280729"/>
                    </a:ext>
                  </a:extLst>
                </a:gridCol>
                <a:gridCol w="7210142">
                  <a:extLst>
                    <a:ext uri="{9D8B030D-6E8A-4147-A177-3AD203B41FA5}">
                      <a16:colId xmlns:a16="http://schemas.microsoft.com/office/drawing/2014/main" val="30965396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720015360"/>
                    </a:ext>
                  </a:extLst>
                </a:gridCol>
              </a:tblGrid>
              <a:tr h="4175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Компанія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Місто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64778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Nielsen Ukraine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559119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GfK Ukraine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240307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Research@Medical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Management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372454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IPSOS Ukraine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867557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Kantar TNS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495295"/>
                  </a:ext>
                </a:extLst>
              </a:tr>
              <a:tr h="5461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КМІС – Київський міжнародний інститут соціології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655935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Millward Brown АRМІ 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16452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InMind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841904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Advanter Group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832673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Imidz Group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Харків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42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56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445F61-0280-7D46-8ACC-6D395B73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B8A8F6-853A-424D-AC1C-BA70A886819C}"/>
              </a:ext>
            </a:extLst>
          </p:cNvPr>
          <p:cNvSpPr/>
          <p:nvPr/>
        </p:nvSpPr>
        <p:spPr>
          <a:xfrm>
            <a:off x="0" y="1158553"/>
            <a:ext cx="7812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Галузевий розподіл ринку МД в Україні, 2017 р.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DDFA863-D394-5046-840B-74FB2D6E8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50233"/>
              </p:ext>
            </p:extLst>
          </p:nvPr>
        </p:nvGraphicFramePr>
        <p:xfrm>
          <a:off x="179512" y="1762068"/>
          <a:ext cx="8712968" cy="5095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327">
                  <a:extLst>
                    <a:ext uri="{9D8B030D-6E8A-4147-A177-3AD203B41FA5}">
                      <a16:colId xmlns:a16="http://schemas.microsoft.com/office/drawing/2014/main" val="3981832730"/>
                    </a:ext>
                  </a:extLst>
                </a:gridCol>
                <a:gridCol w="5092296">
                  <a:extLst>
                    <a:ext uri="{9D8B030D-6E8A-4147-A177-3AD203B41FA5}">
                      <a16:colId xmlns:a16="http://schemas.microsoft.com/office/drawing/2014/main" val="56798656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37669307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728976107"/>
                    </a:ext>
                  </a:extLst>
                </a:gridCol>
              </a:tblGrid>
              <a:tr h="241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Галузь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564930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В2С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613343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8841627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Товари широкого вжитку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328525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386401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Тютюнові вироби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69417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859910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Парфумерія / гігієна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50318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768939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Пиво та слабоалкогольні напої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24940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678648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Кондитерські вироби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24769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395669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Товари довготривалого використання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80432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891376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35728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369713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Фармацевтика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27924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969639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Автомобільний ринок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29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35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FC33CD-97D0-CF4A-9A26-560D604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313661-E6EC-134E-9119-BD15B8F1D66F}"/>
              </a:ext>
            </a:extLst>
          </p:cNvPr>
          <p:cNvSpPr/>
          <p:nvPr/>
        </p:nvSpPr>
        <p:spPr>
          <a:xfrm>
            <a:off x="224023" y="1292133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Питома вага різних методів у загальному обсязі МД в Україні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4CA69B9-3D8C-F141-818F-BBE7EDBDF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47259"/>
              </p:ext>
            </p:extLst>
          </p:nvPr>
        </p:nvGraphicFramePr>
        <p:xfrm>
          <a:off x="251519" y="2461405"/>
          <a:ext cx="8435281" cy="399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607">
                  <a:extLst>
                    <a:ext uri="{9D8B030D-6E8A-4147-A177-3AD203B41FA5}">
                      <a16:colId xmlns:a16="http://schemas.microsoft.com/office/drawing/2014/main" val="2861667422"/>
                    </a:ext>
                  </a:extLst>
                </a:gridCol>
                <a:gridCol w="1412607">
                  <a:extLst>
                    <a:ext uri="{9D8B030D-6E8A-4147-A177-3AD203B41FA5}">
                      <a16:colId xmlns:a16="http://schemas.microsoft.com/office/drawing/2014/main" val="1797829984"/>
                    </a:ext>
                  </a:extLst>
                </a:gridCol>
                <a:gridCol w="1121677">
                  <a:extLst>
                    <a:ext uri="{9D8B030D-6E8A-4147-A177-3AD203B41FA5}">
                      <a16:colId xmlns:a16="http://schemas.microsoft.com/office/drawing/2014/main" val="2070809025"/>
                    </a:ext>
                  </a:extLst>
                </a:gridCol>
                <a:gridCol w="1121677">
                  <a:extLst>
                    <a:ext uri="{9D8B030D-6E8A-4147-A177-3AD203B41FA5}">
                      <a16:colId xmlns:a16="http://schemas.microsoft.com/office/drawing/2014/main" val="3737626131"/>
                    </a:ext>
                  </a:extLst>
                </a:gridCol>
                <a:gridCol w="1121677">
                  <a:extLst>
                    <a:ext uri="{9D8B030D-6E8A-4147-A177-3AD203B41FA5}">
                      <a16:colId xmlns:a16="http://schemas.microsoft.com/office/drawing/2014/main" val="4137702336"/>
                    </a:ext>
                  </a:extLst>
                </a:gridCol>
                <a:gridCol w="1122518">
                  <a:extLst>
                    <a:ext uri="{9D8B030D-6E8A-4147-A177-3AD203B41FA5}">
                      <a16:colId xmlns:a16="http://schemas.microsoft.com/office/drawing/2014/main" val="1489730753"/>
                    </a:ext>
                  </a:extLst>
                </a:gridCol>
                <a:gridCol w="1122518">
                  <a:extLst>
                    <a:ext uri="{9D8B030D-6E8A-4147-A177-3AD203B41FA5}">
                      <a16:colId xmlns:a16="http://schemas.microsoft.com/office/drawing/2014/main" val="209603633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Кількісні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Якісні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043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тис.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тис.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тис.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528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616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63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23579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598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29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30683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66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15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22E52C-0025-7A42-A086-DF0F25D1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F6742B-FAE5-B44B-8D05-0E92D1CCDE58}"/>
              </a:ext>
            </a:extLst>
          </p:cNvPr>
          <p:cNvSpPr/>
          <p:nvPr/>
        </p:nvSpPr>
        <p:spPr>
          <a:xfrm>
            <a:off x="224023" y="1092027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Кількісні методи МД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180C83-B7DB-4146-A1FC-5562213D5CE4}"/>
              </a:ext>
            </a:extLst>
          </p:cNvPr>
          <p:cNvSpPr/>
          <p:nvPr/>
        </p:nvSpPr>
        <p:spPr>
          <a:xfrm>
            <a:off x="25105" y="1615247"/>
            <a:ext cx="8028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f2f – Face-to-face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інтерв’ю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Телефонні опитування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опитування (з 2009 р., за винятком мобільного інтернету)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дослідження за допомогою мобільних телефонів </a:t>
            </a:r>
            <a:b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 2015 р.)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Інтернет трафік </a:t>
            </a:r>
            <a:b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вимірювання аудиторії</a:t>
            </a:r>
            <a:b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(з 2015 р.)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094937-E62C-E740-9C95-E732A60C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04" y="3725642"/>
            <a:ext cx="4039096" cy="30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8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257631-5592-A14B-800C-552BBBC6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3147CE-47FF-EA42-ACF7-ECA041620E08}"/>
              </a:ext>
            </a:extLst>
          </p:cNvPr>
          <p:cNvSpPr/>
          <p:nvPr/>
        </p:nvSpPr>
        <p:spPr>
          <a:xfrm>
            <a:off x="224023" y="1092027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Якісні методи МД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A28CF0-491C-7745-A9F2-AD94D0F04587}"/>
              </a:ext>
            </a:extLst>
          </p:cNvPr>
          <p:cNvSpPr/>
          <p:nvPr/>
        </p:nvSpPr>
        <p:spPr>
          <a:xfrm>
            <a:off x="224023" y="1844824"/>
            <a:ext cx="60761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Групові дискусії / Фокус групи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Глибинні інтерв’ю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media listening, 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Halltest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Mystery Shopper</a:t>
            </a:r>
            <a:endParaRPr lang="uk-UA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endParaRPr lang="uk-UA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620818-3610-8648-8451-E5CB1786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62138"/>
            <a:ext cx="5364088" cy="3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495752-6DCC-AB46-BC44-319ABAA9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77D714-6BFA-2548-9947-2931F43947EC}"/>
              </a:ext>
            </a:extLst>
          </p:cNvPr>
          <p:cNvSpPr/>
          <p:nvPr/>
        </p:nvSpPr>
        <p:spPr>
          <a:xfrm>
            <a:off x="251520" y="1268760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ринку МД за типом проекту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3D34488-86FA-044A-976E-2517A80C2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95086"/>
              </p:ext>
            </p:extLst>
          </p:nvPr>
        </p:nvGraphicFramePr>
        <p:xfrm>
          <a:off x="177280" y="1988840"/>
          <a:ext cx="8941797" cy="331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00360919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546914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2606195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173570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04334532"/>
                    </a:ext>
                  </a:extLst>
                </a:gridCol>
                <a:gridCol w="1020917">
                  <a:extLst>
                    <a:ext uri="{9D8B030D-6E8A-4147-A177-3AD203B41FA5}">
                      <a16:colId xmlns:a16="http://schemas.microsoft.com/office/drawing/2014/main" val="2124930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 досліджень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477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hoc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606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Омнібусні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287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Панельні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64,6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103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постійні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07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09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31689B-40EA-7342-B956-650F0943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6F4DBB-5091-D446-A567-379203CB6BC2}"/>
              </a:ext>
            </a:extLst>
          </p:cNvPr>
          <p:cNvSpPr/>
          <p:nvPr/>
        </p:nvSpPr>
        <p:spPr>
          <a:xfrm>
            <a:off x="52264" y="1412776"/>
            <a:ext cx="891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Динаміка зростання інтернет-користувачів в Україні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9C807CB-99AA-D34E-83D3-8D5E9DB2C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252826"/>
              </p:ext>
            </p:extLst>
          </p:nvPr>
        </p:nvGraphicFramePr>
        <p:xfrm>
          <a:off x="52264" y="2057400"/>
          <a:ext cx="891222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15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666834-4D48-C942-9267-EAE1CC70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07EE24-F05A-F148-A3DB-7EFE1A6B20A6}"/>
              </a:ext>
            </a:extLst>
          </p:cNvPr>
          <p:cNvSpPr/>
          <p:nvPr/>
        </p:nvSpPr>
        <p:spPr>
          <a:xfrm>
            <a:off x="32189" y="1287470"/>
            <a:ext cx="891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переходу МД в Інтернет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7159AD-83E5-B34F-A0CD-7CC825F570E8}"/>
              </a:ext>
            </a:extLst>
          </p:cNvPr>
          <p:cNvSpPr/>
          <p:nvPr/>
        </p:nvSpPr>
        <p:spPr>
          <a:xfrm>
            <a:off x="64560" y="1935662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респондентів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Інформатизація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b="1" dirty="0"/>
              <a:t>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DFE94B-59B8-A64E-9C2B-05ED63F0D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4490"/>
            <a:ext cx="487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009813-79F6-2C48-9CB9-C7D71D16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393E74-8572-0946-A5F8-E68D8418C70C}"/>
              </a:ext>
            </a:extLst>
          </p:cNvPr>
          <p:cNvSpPr/>
          <p:nvPr/>
        </p:nvSpPr>
        <p:spPr>
          <a:xfrm>
            <a:off x="32189" y="1287470"/>
            <a:ext cx="891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Запобіжні заходи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89A206-F0A4-5D45-9264-53792EBC7D1C}"/>
              </a:ext>
            </a:extLst>
          </p:cNvPr>
          <p:cNvSpPr/>
          <p:nvPr/>
        </p:nvSpPr>
        <p:spPr>
          <a:xfrm>
            <a:off x="-12795" y="1700808"/>
            <a:ext cx="4499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Stopwatch and skimtime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Robotrap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StraightLine </a:t>
            </a:r>
          </a:p>
          <a:p>
            <a:endParaRPr lang="pl-PL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ACCBE8-B7D4-6D4A-83C3-CA3B1150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32" y="2500908"/>
            <a:ext cx="6083090" cy="43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0049" y="1483207"/>
            <a:ext cx="8784976" cy="1974087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9000">
                <a:schemeClr val="bg1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000" dirty="0"/>
              <a:t>Лекція запланована у рамках реалізації проекту Європейського Союзу Еразмус+ напряму Жан Моне </a:t>
            </a:r>
            <a:r>
              <a:rPr lang="uk-UA" sz="3400" b="1" i="1" dirty="0"/>
              <a:t>«Європейські бізнес-моделі: трансформація, гармонізація та імплементація в Україні»</a:t>
            </a:r>
            <a:r>
              <a:rPr lang="uk-UA" sz="3400" dirty="0"/>
              <a:t>, </a:t>
            </a:r>
            <a:br>
              <a:rPr lang="uk-UA" sz="3100" dirty="0"/>
            </a:br>
            <a:r>
              <a:rPr lang="uk-UA" sz="3100" dirty="0"/>
              <a:t>роботу над яким розпочато 1 вересня 2017 року.</a:t>
            </a:r>
            <a:br>
              <a:rPr lang="uk-UA" sz="1800" dirty="0">
                <a:latin typeface="Palatino Linotype" panose="02040502050505030304" pitchFamily="18" charset="0"/>
              </a:rPr>
            </a:b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392D9-D2A6-7D4A-A0A6-5091A5160481}"/>
              </a:ext>
            </a:extLst>
          </p:cNvPr>
          <p:cNvSpPr/>
          <p:nvPr/>
        </p:nvSpPr>
        <p:spPr>
          <a:xfrm>
            <a:off x="35913" y="3724028"/>
            <a:ext cx="8892480" cy="310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спільний проект Національного Технічного Університету України «Київський Політехнічний Інститут імені Ігоря Сікорського» та Виконавчого агентства з питань освіти, аудіовізуальних засобів і культури (EACEA) «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harmonization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Ukraine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№587138-EPP-1-2017-1-UA-EPPJMO-MODULE. Проект фінансується за підтримки Програми ERASMUS+ Європейського Союзу у відповідності до умов отриманого гранту Jean Monnet </a:t>
            </a:r>
            <a:r>
              <a:rPr lang="uk-UA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4EB039-C215-2144-8734-3F68392B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BC9B6E-FE11-5D4D-8901-2D5CA75F9BD9}"/>
              </a:ext>
            </a:extLst>
          </p:cNvPr>
          <p:cNvSpPr/>
          <p:nvPr/>
        </p:nvSpPr>
        <p:spPr>
          <a:xfrm>
            <a:off x="-211996" y="1213363"/>
            <a:ext cx="891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 параметри оцінки якості МД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CA172D-0375-4942-A73B-567F2D6964BE}"/>
              </a:ext>
            </a:extLst>
          </p:cNvPr>
          <p:cNvSpPr/>
          <p:nvPr/>
        </p:nvSpPr>
        <p:spPr>
          <a:xfrm>
            <a:off x="2339752" y="1790848"/>
            <a:ext cx="56166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панелі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відгуку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заповнюваності анкет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«Завантаженість» панелістів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відмирання панелі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D13466-0C53-C94C-B5EE-B8A0EB6C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3861049"/>
            <a:ext cx="85792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3963FE-FE34-124F-9428-9F254CD0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784D01-CCF0-4441-834E-23A7C981D525}"/>
              </a:ext>
            </a:extLst>
          </p:cNvPr>
          <p:cNvSpPr/>
          <p:nvPr/>
        </p:nvSpPr>
        <p:spPr>
          <a:xfrm>
            <a:off x="167188" y="1268760"/>
            <a:ext cx="8520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процесу стандартизації якості МД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F19ECA-7E58-7847-9983-4A866D789C33}"/>
              </a:ext>
            </a:extLst>
          </p:cNvPr>
          <p:cNvSpPr/>
          <p:nvPr/>
        </p:nvSpPr>
        <p:spPr>
          <a:xfrm>
            <a:off x="167188" y="1916832"/>
            <a:ext cx="85207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2001 –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EFAMRO розпочала розроблення стандартів</a:t>
            </a:r>
            <a:b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для МД</a:t>
            </a:r>
          </a:p>
          <a:p>
            <a:pPr>
              <a:spcAft>
                <a:spcPts val="0"/>
              </a:spcAft>
            </a:pP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2003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 пленарне засідання </a:t>
            </a:r>
            <a:b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Технічного комітету, </a:t>
            </a:r>
            <a:b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Мадрид (30 країн)</a:t>
            </a:r>
          </a:p>
          <a:p>
            <a:pPr>
              <a:spcAft>
                <a:spcPts val="0"/>
              </a:spcAft>
            </a:pP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 – прийняття стандарту </a:t>
            </a:r>
            <a:b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 TC 225 </a:t>
            </a:r>
            <a:b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"</a:t>
            </a:r>
            <a:r>
              <a:rPr lang="uk-UA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– за, 2 – проти)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A876B3-EE1F-064A-A66A-04775314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88" y="3645024"/>
            <a:ext cx="4673496" cy="31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3963FE-FE34-124F-9428-9F254CD0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784D01-CCF0-4441-834E-23A7C981D525}"/>
              </a:ext>
            </a:extLst>
          </p:cNvPr>
          <p:cNvSpPr/>
          <p:nvPr/>
        </p:nvSpPr>
        <p:spPr>
          <a:xfrm>
            <a:off x="167188" y="1268760"/>
            <a:ext cx="852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процесу стандартизації якості МД в Україні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F19ECA-7E58-7847-9983-4A866D789C33}"/>
              </a:ext>
            </a:extLst>
          </p:cNvPr>
          <p:cNvSpPr/>
          <p:nvPr/>
        </p:nvSpPr>
        <p:spPr>
          <a:xfrm>
            <a:off x="167188" y="1916832"/>
            <a:ext cx="85207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 –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клубу директорів дослідницьких</a:t>
            </a: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агенцій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державна реєстрація першого в Україні</a:t>
            </a: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стандарту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 91.12.0-21708654-001-2002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2003 – офіційний переклад</a:t>
            </a: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 і Керівництв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ESOMAR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УАМ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Третейського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A59D3-0BD0-6B4A-8EAA-318B7023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0" y="3587638"/>
            <a:ext cx="4300984" cy="32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3963FE-FE34-124F-9428-9F254CD0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784D01-CCF0-4441-834E-23A7C981D525}"/>
              </a:ext>
            </a:extLst>
          </p:cNvPr>
          <p:cNvSpPr/>
          <p:nvPr/>
        </p:nvSpPr>
        <p:spPr>
          <a:xfrm>
            <a:off x="167188" y="1268760"/>
            <a:ext cx="852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процесу стандартизації якості МД в Україні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F19ECA-7E58-7847-9983-4A866D789C33}"/>
              </a:ext>
            </a:extLst>
          </p:cNvPr>
          <p:cNvSpPr/>
          <p:nvPr/>
        </p:nvSpPr>
        <p:spPr>
          <a:xfrm>
            <a:off x="167188" y="1916832"/>
            <a:ext cx="89413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 –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КДДА про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зміну процедури вступу 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для дослідницьких компаній в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професійне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співтовариство </a:t>
            </a:r>
            <a:endParaRPr lang="uk-UA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 – прийняття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 з проведення тендерів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 </a:t>
            </a:r>
            <a: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кваліфікаційних 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вимог «Менеджер 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 маркетингових 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досліджень» рівень А</a:t>
            </a:r>
            <a:b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A59D3-0BD0-6B4A-8EAA-318B7023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63026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3963FE-FE34-124F-9428-9F254CD0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784D01-CCF0-4441-834E-23A7C981D525}"/>
              </a:ext>
            </a:extLst>
          </p:cNvPr>
          <p:cNvSpPr/>
          <p:nvPr/>
        </p:nvSpPr>
        <p:spPr>
          <a:xfrm>
            <a:off x="167188" y="1268760"/>
            <a:ext cx="852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процесу стандартизації якості МД в Україні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F19ECA-7E58-7847-9983-4A866D789C33}"/>
              </a:ext>
            </a:extLst>
          </p:cNvPr>
          <p:cNvSpPr/>
          <p:nvPr/>
        </p:nvSpPr>
        <p:spPr>
          <a:xfrm>
            <a:off x="0" y="1916832"/>
            <a:ext cx="91085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 –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ОДЕУ пройшли сертифікацію на</a:t>
            </a: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відповідність професійним вимогам</a:t>
            </a:r>
            <a:endParaRPr lang="uk-UA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 –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кваліфікаційних вимог </a:t>
            </a:r>
            <a:b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до маркетологів автомобільної галузі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</a:t>
            </a:r>
            <a:br>
              <a:rPr lang="uk-UA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професіи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̆них стандартів </a:t>
            </a:r>
            <a:br>
              <a:rPr lang="uk-UA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з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діджітал маркетингу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A59D3-0BD0-6B4A-8EAA-318B7023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63026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9BE676-2D96-3A4A-989C-7F6602B7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BFF314-BE98-A443-B481-2A971730CCC1}"/>
              </a:ext>
            </a:extLst>
          </p:cNvPr>
          <p:cNvSpPr/>
          <p:nvPr/>
        </p:nvSpPr>
        <p:spPr>
          <a:xfrm>
            <a:off x="167188" y="1268760"/>
            <a:ext cx="852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використаних джерел: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1331D6-18B3-3F4F-9D4B-C50111BA080D}"/>
              </a:ext>
            </a:extLst>
          </p:cNvPr>
          <p:cNvSpPr/>
          <p:nvPr/>
        </p:nvSpPr>
        <p:spPr>
          <a:xfrm>
            <a:off x="167188" y="2132856"/>
            <a:ext cx="85207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>
                <a:hlinkClick r:id="rId2"/>
              </a:rPr>
              <a:t>https://www.youtube.com/watch?v=q6BN1bLYIC4</a:t>
            </a:r>
            <a:r>
              <a:rPr lang="uk-UA" sz="2000" dirty="0"/>
              <a:t> </a:t>
            </a:r>
            <a:endParaRPr lang="ru-RU" sz="2000" dirty="0"/>
          </a:p>
          <a:p>
            <a:r>
              <a:rPr lang="uk-UA" sz="2000" u="sng" dirty="0">
                <a:hlinkClick r:id="rId3"/>
              </a:rPr>
              <a:t>https://www.youtube.com/watch?v=cRvz9QLM948</a:t>
            </a:r>
            <a:r>
              <a:rPr lang="uk-UA" sz="2000" dirty="0"/>
              <a:t> </a:t>
            </a:r>
            <a:endParaRPr lang="ru-RU" sz="2000" dirty="0"/>
          </a:p>
          <a:p>
            <a:r>
              <a:rPr lang="uk-UA" sz="2000" u="sng" dirty="0">
                <a:hlinkClick r:id="rId4"/>
              </a:rPr>
              <a:t>https://www.youtube.com/watch?v=oX2lrocBnYo</a:t>
            </a:r>
            <a:r>
              <a:rPr lang="uk-UA" sz="2000" dirty="0"/>
              <a:t> </a:t>
            </a:r>
            <a:endParaRPr lang="ru-RU" sz="2000" dirty="0"/>
          </a:p>
          <a:p>
            <a:r>
              <a:rPr lang="uk-UA" sz="2000" u="sng" dirty="0">
                <a:hlinkClick r:id="rId5"/>
              </a:rPr>
              <a:t>https://www.youtube.com/watch?v=5KplfVVyHfA</a:t>
            </a:r>
            <a:r>
              <a:rPr lang="uk-UA" sz="2000" dirty="0"/>
              <a:t> </a:t>
            </a:r>
            <a:endParaRPr lang="ru-RU" sz="2000" dirty="0"/>
          </a:p>
          <a:p>
            <a:r>
              <a:rPr lang="uk-UA" sz="2000" u="sng" dirty="0">
                <a:hlinkClick r:id="rId6"/>
              </a:rPr>
              <a:t>http://uam.in.ua/upload/iblock/f9d/f9d7f27ec907c4d1f18dcf61173842ac.pdf</a:t>
            </a:r>
            <a:endParaRPr lang="ru-RU" sz="2000" dirty="0"/>
          </a:p>
          <a:p>
            <a:r>
              <a:rPr lang="uk-UA" sz="2000" dirty="0"/>
              <a:t> Маркетинг в Україні, 2018, №1, С. 4-23.</a:t>
            </a:r>
            <a:endParaRPr lang="ru-RU" sz="2000" dirty="0"/>
          </a:p>
          <a:p>
            <a:r>
              <a:rPr lang="ru-RU" sz="2000" u="sng" dirty="0">
                <a:hlinkClick r:id="rId7"/>
              </a:rPr>
              <a:t>http</a:t>
            </a:r>
            <a:r>
              <a:rPr lang="uk-UA" sz="2000" u="sng" dirty="0">
                <a:hlinkClick r:id="rId7"/>
              </a:rPr>
              <a:t>://</a:t>
            </a:r>
            <a:r>
              <a:rPr lang="ru-RU" sz="2000" u="sng" dirty="0">
                <a:hlinkClick r:id="rId7"/>
              </a:rPr>
              <a:t>uam</a:t>
            </a:r>
            <a:r>
              <a:rPr lang="uk-UA" sz="2000" u="sng" dirty="0">
                <a:hlinkClick r:id="rId7"/>
              </a:rPr>
              <a:t>.</a:t>
            </a:r>
            <a:r>
              <a:rPr lang="ru-RU" sz="2000" u="sng" dirty="0">
                <a:hlinkClick r:id="rId7"/>
              </a:rPr>
              <a:t>in</a:t>
            </a:r>
            <a:r>
              <a:rPr lang="uk-UA" sz="2000" u="sng" dirty="0">
                <a:hlinkClick r:id="rId7"/>
              </a:rPr>
              <a:t>.</a:t>
            </a:r>
            <a:r>
              <a:rPr lang="ru-RU" sz="2000" u="sng" dirty="0">
                <a:hlinkClick r:id="rId7"/>
              </a:rPr>
              <a:t>ua</a:t>
            </a:r>
            <a:r>
              <a:rPr lang="uk-UA" sz="2000" u="sng" dirty="0">
                <a:hlinkClick r:id="rId7"/>
              </a:rPr>
              <a:t>/</a:t>
            </a:r>
            <a:r>
              <a:rPr lang="ru-RU" sz="2000" u="sng" dirty="0">
                <a:hlinkClick r:id="rId7"/>
              </a:rPr>
              <a:t>upload</a:t>
            </a:r>
            <a:r>
              <a:rPr lang="uk-UA" sz="2000" u="sng" dirty="0">
                <a:hlinkClick r:id="rId7"/>
              </a:rPr>
              <a:t>/</a:t>
            </a:r>
            <a:r>
              <a:rPr lang="ru-RU" sz="2000" u="sng" dirty="0">
                <a:hlinkClick r:id="rId7"/>
              </a:rPr>
              <a:t>iblock</a:t>
            </a:r>
            <a:r>
              <a:rPr lang="uk-UA" sz="2000" u="sng" dirty="0">
                <a:hlinkClick r:id="rId7"/>
              </a:rPr>
              <a:t>/767/767</a:t>
            </a:r>
            <a:r>
              <a:rPr lang="ru-RU" sz="2000" u="sng" dirty="0">
                <a:hlinkClick r:id="rId7"/>
              </a:rPr>
              <a:t>f</a:t>
            </a:r>
            <a:r>
              <a:rPr lang="uk-UA" sz="2000" u="sng" dirty="0">
                <a:hlinkClick r:id="rId7"/>
              </a:rPr>
              <a:t>9</a:t>
            </a:r>
            <a:r>
              <a:rPr lang="ru-RU" sz="2000" u="sng" dirty="0">
                <a:hlinkClick r:id="rId7"/>
              </a:rPr>
              <a:t>eacb</a:t>
            </a:r>
            <a:r>
              <a:rPr lang="uk-UA" sz="2000" u="sng" dirty="0">
                <a:hlinkClick r:id="rId7"/>
              </a:rPr>
              <a:t>36</a:t>
            </a:r>
            <a:r>
              <a:rPr lang="ru-RU" sz="2000" u="sng" dirty="0">
                <a:hlinkClick r:id="rId7"/>
              </a:rPr>
              <a:t>cc</a:t>
            </a:r>
            <a:r>
              <a:rPr lang="uk-UA" sz="2000" u="sng" dirty="0">
                <a:hlinkClick r:id="rId7"/>
              </a:rPr>
              <a:t>09804037</a:t>
            </a:r>
            <a:r>
              <a:rPr lang="ru-RU" sz="2000" u="sng" dirty="0">
                <a:hlinkClick r:id="rId7"/>
              </a:rPr>
              <a:t>b</a:t>
            </a:r>
            <a:r>
              <a:rPr lang="uk-UA" sz="2000" u="sng" dirty="0">
                <a:hlinkClick r:id="rId7"/>
              </a:rPr>
              <a:t>17</a:t>
            </a:r>
            <a:r>
              <a:rPr lang="ru-RU" sz="2000" u="sng" dirty="0">
                <a:hlinkClick r:id="rId7"/>
              </a:rPr>
              <a:t>ebe</a:t>
            </a:r>
            <a:r>
              <a:rPr lang="uk-UA" sz="2000" u="sng" dirty="0">
                <a:hlinkClick r:id="rId7"/>
              </a:rPr>
              <a:t>5</a:t>
            </a:r>
            <a:r>
              <a:rPr lang="ru-RU" sz="2000" u="sng" dirty="0">
                <a:hlinkClick r:id="rId7"/>
              </a:rPr>
              <a:t>b</a:t>
            </a:r>
            <a:r>
              <a:rPr lang="uk-UA" sz="2000" u="sng" dirty="0">
                <a:hlinkClick r:id="rId7"/>
              </a:rPr>
              <a:t>502.</a:t>
            </a:r>
            <a:r>
              <a:rPr lang="ru-RU" sz="2000" u="sng" dirty="0">
                <a:hlinkClick r:id="rId7"/>
              </a:rPr>
              <a:t>pdf</a:t>
            </a:r>
            <a:endParaRPr lang="ru-RU" sz="2000" dirty="0"/>
          </a:p>
          <a:p>
            <a:r>
              <a:rPr lang="uk-UA" sz="2000" dirty="0"/>
              <a:t>Маркетинг в Україні, 2017, №5-6, С. 6-10.</a:t>
            </a:r>
            <a:endParaRPr lang="ru-RU" sz="2000" dirty="0"/>
          </a:p>
          <a:p>
            <a:r>
              <a:rPr lang="uk-UA" sz="2000" u="sng" dirty="0">
                <a:hlinkClick r:id="rId8"/>
              </a:rPr>
              <a:t>http://mmi.fem.sumdu.edu.ua/sites/default/files/mmi2018_1_118_129.pdf</a:t>
            </a:r>
            <a:endParaRPr lang="uk-UA" sz="2000" u="sng" dirty="0"/>
          </a:p>
          <a:p>
            <a:r>
              <a:rPr lang="ru-RU" sz="2000" dirty="0"/>
              <a:t>Маркетинг і менеджмент </a:t>
            </a:r>
            <a:r>
              <a:rPr lang="ru-RU" sz="2000" dirty="0" err="1"/>
              <a:t>інноваціи</a:t>
            </a:r>
            <a:r>
              <a:rPr lang="ru-RU" sz="2000" dirty="0"/>
              <a:t>̆, 2018, </a:t>
            </a:r>
            <a:r>
              <a:rPr lang="pl-PL" sz="2000" dirty="0"/>
              <a:t>No 1 </a:t>
            </a:r>
            <a:r>
              <a:rPr lang="ru-RU" sz="2000" dirty="0"/>
              <a:t>, С. 118-129.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939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84984"/>
            <a:ext cx="82809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3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459347-A8C4-FB48-8143-E3A6DDB2DD0B}"/>
              </a:ext>
            </a:extLst>
          </p:cNvPr>
          <p:cNvSpPr/>
          <p:nvPr/>
        </p:nvSpPr>
        <p:spPr>
          <a:xfrm>
            <a:off x="1475656" y="2420888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 лекція, </a:t>
            </a:r>
            <a:b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розвиває курс "Методологія наукових досліджень"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1"/>
            <a:ext cx="8424936" cy="479368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685800" lvl="0" indent="-685800" algn="just" fontAlgn="auto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18FDC9-5E24-154F-B077-C83E64F18AE5}"/>
              </a:ext>
            </a:extLst>
          </p:cNvPr>
          <p:cNvSpPr/>
          <p:nvPr/>
        </p:nvSpPr>
        <p:spPr>
          <a:xfrm>
            <a:off x="3467338" y="1052736"/>
            <a:ext cx="2209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 лекції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DBA3FD-D35D-514A-A90E-96A791030795}"/>
              </a:ext>
            </a:extLst>
          </p:cNvPr>
          <p:cNvSpPr/>
          <p:nvPr/>
        </p:nvSpPr>
        <p:spPr>
          <a:xfrm>
            <a:off x="215516" y="140752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Місце маркетингового дослідження </a:t>
            </a:r>
            <a:b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у системі досліджень.</a:t>
            </a:r>
            <a:endParaRPr lang="ru-RU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Маркетингове дослідження як результат </a:t>
            </a:r>
            <a:b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і як чинник у системі досліджень.</a:t>
            </a:r>
            <a:endParaRPr lang="ru-RU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Зміст міжнародних професійних кодексів та стандартів;</a:t>
            </a:r>
            <a:b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кодекси ESOMAR.</a:t>
            </a:r>
            <a:endParaRPr lang="ru-RU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Вимоги до відносин між замовником і підрядником, які </a:t>
            </a:r>
            <a:r>
              <a:rPr lang="uk-UA" sz="2400" spc="-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записані в кодексах та стандартах маркетингових досліджень.</a:t>
            </a:r>
            <a:endParaRPr lang="ru-RU" sz="2400" spc="-3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Приклади та наслідки невідповідності; економічні,</a:t>
            </a:r>
            <a:b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соціальні та психічні причини порушень стандартів </a:t>
            </a:r>
            <a:b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у маркетингових дослідженнях.</a:t>
            </a:r>
            <a:endParaRPr lang="ru-RU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Негативний вплив порушень стандартів на бізнес.</a:t>
            </a:r>
            <a:endParaRPr lang="ru-RU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Перспективи контрольних механізмів стандартів</a:t>
            </a:r>
            <a:b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маркетингових досліджень в Україні.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0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1"/>
            <a:ext cx="8424936" cy="479368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685800" lvl="0" indent="-685800" algn="just" fontAlgn="auto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DBA3FD-D35D-514A-A90E-96A791030795}"/>
              </a:ext>
            </a:extLst>
          </p:cNvPr>
          <p:cNvSpPr/>
          <p:nvPr/>
        </p:nvSpPr>
        <p:spPr>
          <a:xfrm>
            <a:off x="35496" y="1412776"/>
            <a:ext cx="91085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Місце маркетингового дослідження у системі досліджень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B6D6B1-351F-3246-AD40-549F6723C122}"/>
              </a:ext>
            </a:extLst>
          </p:cNvPr>
          <p:cNvSpPr/>
          <p:nvPr/>
        </p:nvSpPr>
        <p:spPr>
          <a:xfrm>
            <a:off x="-18556" y="2836292"/>
            <a:ext cx="48065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Маркетологи: </a:t>
            </a:r>
          </a:p>
          <a:p>
            <a:pPr algn="ctr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 ринкового успіху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0F7912-E519-5347-ADA2-D21DCFD5DC3A}"/>
              </a:ext>
            </a:extLst>
          </p:cNvPr>
          <p:cNvSpPr/>
          <p:nvPr/>
        </p:nvSpPr>
        <p:spPr>
          <a:xfrm>
            <a:off x="2458561" y="5256202"/>
            <a:ext cx="65779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Успіх = 90% інформації + 10% натхнення</a:t>
            </a:r>
            <a:endParaRPr lang="ru-RU" sz="2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CFAD38-64A8-0E46-853B-5DAC9B91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59841"/>
            <a:ext cx="2530569" cy="2530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F525E5-73FE-B74C-AEB9-8AB20142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17" y="1916831"/>
            <a:ext cx="4699135" cy="31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1"/>
            <a:ext cx="8424936" cy="479368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685800" lvl="0" indent="-685800" algn="just" fontAlgn="auto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DBA3FD-D35D-514A-A90E-96A791030795}"/>
              </a:ext>
            </a:extLst>
          </p:cNvPr>
          <p:cNvSpPr/>
          <p:nvPr/>
        </p:nvSpPr>
        <p:spPr>
          <a:xfrm>
            <a:off x="35496" y="1422950"/>
            <a:ext cx="9108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Місце маркетингового дослідження у системі досліджень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263D96-9AE2-7644-A1AA-12765E4C1CE1}"/>
              </a:ext>
            </a:extLst>
          </p:cNvPr>
          <p:cNvSpPr/>
          <p:nvPr/>
        </p:nvSpPr>
        <p:spPr>
          <a:xfrm>
            <a:off x="125760" y="2565479"/>
            <a:ext cx="9108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Маркетингові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наукові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систематичний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збір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оцінку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фактографічної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потреб, думок,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мотивацій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відносин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маркетингом, а також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підготовка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ухвалення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маркетингових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dirty="0"/>
              <a:t> </a:t>
            </a:r>
            <a:r>
              <a:rPr lang="ru-RU" sz="2400" b="1" i="1" dirty="0"/>
              <a:t>(В. Полторак).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0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5971A4-191E-334C-9CD9-A9C37221856C}"/>
              </a:ext>
            </a:extLst>
          </p:cNvPr>
          <p:cNvSpPr/>
          <p:nvPr/>
        </p:nvSpPr>
        <p:spPr>
          <a:xfrm>
            <a:off x="35496" y="135296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Маркетингове дослідження як результат</a:t>
            </a:r>
            <a:b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як чинник у системі досліджень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B963DF-1361-7A4A-B629-12F5D4CCAF94}"/>
              </a:ext>
            </a:extLst>
          </p:cNvPr>
          <p:cNvSpPr/>
          <p:nvPr/>
        </p:nvSpPr>
        <p:spPr>
          <a:xfrm>
            <a:off x="271009" y="2708920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■ і в </a:t>
            </a:r>
            <a:r>
              <a:rPr lang="ru-RU" sz="2800" dirty="0" err="1"/>
              <a:t>регіонах</a:t>
            </a:r>
            <a:r>
              <a:rPr lang="ru-RU" sz="2800" dirty="0"/>
              <a:t>, і в </a:t>
            </a:r>
            <a:r>
              <a:rPr lang="ru-RU" sz="2800" dirty="0" err="1"/>
              <a:t>суспільстві</a:t>
            </a:r>
            <a:r>
              <a:rPr lang="ru-RU" sz="2800" dirty="0"/>
              <a:t> </a:t>
            </a:r>
            <a:r>
              <a:rPr lang="ru-RU" sz="2800" dirty="0" err="1"/>
              <a:t>загалом</a:t>
            </a:r>
            <a:r>
              <a:rPr lang="ru-RU" sz="2800" dirty="0"/>
              <a:t> </a:t>
            </a:r>
            <a:r>
              <a:rPr lang="ru-RU" sz="2800" dirty="0" err="1"/>
              <a:t>ослаблюються</a:t>
            </a:r>
            <a:r>
              <a:rPr lang="ru-RU" sz="2800" dirty="0"/>
              <a:t> </a:t>
            </a:r>
            <a:r>
              <a:rPr lang="ru-RU" sz="2800" dirty="0" err="1"/>
              <a:t>безпосередні</a:t>
            </a:r>
            <a:r>
              <a:rPr lang="ru-RU" sz="2800" dirty="0"/>
              <a:t> </a:t>
            </a:r>
            <a:r>
              <a:rPr lang="ru-RU" sz="2800" dirty="0" err="1"/>
              <a:t>контакти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виробником</a:t>
            </a:r>
            <a:r>
              <a:rPr lang="ru-RU" sz="2800" dirty="0"/>
              <a:t> і </a:t>
            </a:r>
            <a:r>
              <a:rPr lang="ru-RU" sz="2800" dirty="0" err="1"/>
              <a:t>споживачем</a:t>
            </a:r>
            <a:r>
              <a:rPr lang="ru-RU" sz="2800" dirty="0"/>
              <a:t>;</a:t>
            </a:r>
          </a:p>
          <a:p>
            <a:r>
              <a:rPr lang="ru-RU" sz="2800" dirty="0"/>
              <a:t>■ </a:t>
            </a:r>
            <a:r>
              <a:rPr lang="ru-RU" sz="2800" dirty="0" err="1"/>
              <a:t>зростає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варіантів</a:t>
            </a:r>
            <a:r>
              <a:rPr lang="ru-RU" sz="2800" dirty="0"/>
              <a:t> </a:t>
            </a:r>
            <a:r>
              <a:rPr lang="ru-RU" sz="2800" dirty="0" err="1"/>
              <a:t>вибору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величезною</a:t>
            </a:r>
            <a:r>
              <a:rPr lang="ru-RU" sz="2800" dirty="0"/>
              <a:t>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продавців</a:t>
            </a:r>
            <a:r>
              <a:rPr lang="ru-RU" sz="2800" dirty="0"/>
              <a:t> і </a:t>
            </a:r>
            <a:r>
              <a:rPr lang="ru-RU" sz="2800" dirty="0" err="1"/>
              <a:t>покупців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функціонують</a:t>
            </a:r>
            <a:r>
              <a:rPr lang="ru-RU" sz="2800" dirty="0"/>
              <a:t> на ринку;</a:t>
            </a:r>
          </a:p>
          <a:p>
            <a:r>
              <a:rPr lang="ru-RU" sz="2800" dirty="0"/>
              <a:t>■ для </a:t>
            </a:r>
            <a:r>
              <a:rPr lang="ru-RU" sz="2800" dirty="0" err="1"/>
              <a:t>ухвалення</a:t>
            </a:r>
            <a:r>
              <a:rPr lang="ru-RU" sz="2800" dirty="0"/>
              <a:t> </a:t>
            </a:r>
            <a:r>
              <a:rPr lang="ru-RU" sz="2800" dirty="0" err="1"/>
              <a:t>обґрунтованих</a:t>
            </a:r>
            <a:r>
              <a:rPr lang="ru-RU" sz="2800" dirty="0"/>
              <a:t> </a:t>
            </a:r>
            <a:r>
              <a:rPr lang="ru-RU" sz="2800" dirty="0" err="1"/>
              <a:t>маркетингових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 </a:t>
            </a:r>
            <a:r>
              <a:rPr lang="ru-RU" sz="2800" dirty="0" err="1"/>
              <a:t>потрібен</a:t>
            </a:r>
            <a:r>
              <a:rPr lang="ru-RU" sz="2800" dirty="0"/>
              <a:t> </a:t>
            </a:r>
            <a:r>
              <a:rPr lang="ru-RU" sz="2800" dirty="0" err="1"/>
              <a:t>попередній</a:t>
            </a:r>
            <a:r>
              <a:rPr lang="ru-RU" sz="2800" dirty="0"/>
              <a:t> прогноз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 на ринку.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1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CC0374-EE2D-4043-A306-0BE4DBA5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5261FF-4D04-1C48-8ACF-2C9669957F06}"/>
              </a:ext>
            </a:extLst>
          </p:cNvPr>
          <p:cNvSpPr/>
          <p:nvPr/>
        </p:nvSpPr>
        <p:spPr>
          <a:xfrm>
            <a:off x="609243" y="1767825"/>
            <a:ext cx="4322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Частка Європи </a:t>
            </a:r>
          </a:p>
          <a:p>
            <a:pPr>
              <a:spcAft>
                <a:spcPts val="0"/>
              </a:spcAft>
            </a:pP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світовому ринку </a:t>
            </a:r>
          </a:p>
          <a:p>
            <a:pPr>
              <a:spcAft>
                <a:spcPts val="0"/>
              </a:spcAft>
            </a:pP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маркетингових </a:t>
            </a:r>
          </a:p>
          <a:p>
            <a:pPr>
              <a:spcAft>
                <a:spcPts val="0"/>
              </a:spcAft>
            </a:pPr>
            <a:r>
              <a:rPr lang="uk-UA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досліджень – 42%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9CC9A-764E-4347-B5E8-BEB7AF05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46" y="1567824"/>
            <a:ext cx="3820490" cy="22212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93F15C-50A6-554E-A840-2671E1113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86" y="4108304"/>
            <a:ext cx="3374349" cy="267805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3E82AF-72FF-DB4D-B3E2-FE9A5077C778}"/>
              </a:ext>
            </a:extLst>
          </p:cNvPr>
          <p:cNvSpPr/>
          <p:nvPr/>
        </p:nvSpPr>
        <p:spPr>
          <a:xfrm>
            <a:off x="3347863" y="4265420"/>
            <a:ext cx="590465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uk-UA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Щорічне зростання </a:t>
            </a:r>
            <a:r>
              <a:rPr lang="uk-UA" sz="29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2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1,8%</a:t>
            </a:r>
          </a:p>
          <a:p>
            <a:pPr algn="ctr">
              <a:spcAft>
                <a:spcPts val="0"/>
              </a:spcAft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З урахуванням інфляції </a:t>
            </a:r>
            <a:r>
              <a:rPr lang="uk-UA" sz="29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1,3% </a:t>
            </a:r>
            <a:endParaRPr lang="ru-RU" sz="2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2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D50126C-CFA6-7742-8AF9-97FA7ABA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85340C0-3893-AD4E-B93D-8A81EF17E522}"/>
              </a:ext>
            </a:extLst>
          </p:cNvPr>
          <p:cNvGraphicFramePr>
            <a:graphicFrameLocks/>
          </p:cNvGraphicFramePr>
          <p:nvPr/>
        </p:nvGraphicFramePr>
        <p:xfrm>
          <a:off x="35496" y="1412777"/>
          <a:ext cx="9001000" cy="483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C69BC6-AE99-424B-AEE0-0A30E31B9497}"/>
              </a:ext>
            </a:extLst>
          </p:cNvPr>
          <p:cNvSpPr/>
          <p:nvPr/>
        </p:nvSpPr>
        <p:spPr>
          <a:xfrm>
            <a:off x="35496" y="6274322"/>
            <a:ext cx="91085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Динаміка ринку маркетингових досліджень в Україні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2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32098</TotalTime>
  <Words>758</Words>
  <Application>Microsoft Macintosh PowerPoint</Application>
  <PresentationFormat>Экран (4:3)</PresentationFormat>
  <Paragraphs>273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Palatino Linotype</vt:lpstr>
      <vt:lpstr>Times New Roman</vt:lpstr>
      <vt:lpstr>Wingdings</vt:lpstr>
      <vt:lpstr>Тема Office</vt:lpstr>
      <vt:lpstr>   ЛЕКЦІЯ Стандарти маркетингових досліджень: досвід ЄС та рекомендації для України  (Standards of Marketing Research: the EU Experience and Recommendations for Ukraine) </vt:lpstr>
      <vt:lpstr>Лекція запланована у рамках реалізації проекту Європейського Союзу Еразмус+ напряму Жан Моне «Європейські бізнес-моделі: трансформація, гармонізація та імплементація в Україні»,  роботу над яким розпочато 1 вересня 2017 року.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Організаційно-економічні успіхи євроінтеграції України</dc:title>
  <dc:creator>User</dc:creator>
  <cp:lastModifiedBy>Людмила Шульгина</cp:lastModifiedBy>
  <cp:revision>251</cp:revision>
  <dcterms:created xsi:type="dcterms:W3CDTF">2017-10-03T08:49:00Z</dcterms:created>
  <dcterms:modified xsi:type="dcterms:W3CDTF">2018-12-19T09:01:58Z</dcterms:modified>
</cp:coreProperties>
</file>